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comments/modernComment_14E_3C862E65.xml" ContentType="application/vnd.ms-powerpoint.comment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9.xml" ContentType="application/vnd.openxmlformats-officedocument.presentationml.tags+xml"/>
  <Override PartName="/ppt/notesSlides/notesSlide31.xml" ContentType="application/vnd.openxmlformats-officedocument.presentationml.notesSlide+xml"/>
  <Override PartName="/ppt/tags/tag20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1.xml" ContentType="application/vnd.openxmlformats-officedocument.presentationml.tags+xml"/>
  <Override PartName="/ppt/notesSlides/notesSlide36.xml" ContentType="application/vnd.openxmlformats-officedocument.presentationml.notesSlide+xml"/>
  <Override PartName="/ppt/tags/tag22.xml" ContentType="application/vnd.openxmlformats-officedocument.presentationml.tags+xml"/>
  <Override PartName="/ppt/notesSlides/notesSlide37.xml" ContentType="application/vnd.openxmlformats-officedocument.presentationml.notesSlide+xml"/>
  <Override PartName="/ppt/tags/tag23.xml" ContentType="application/vnd.openxmlformats-officedocument.presentationml.tags+xml"/>
  <Override PartName="/ppt/notesSlides/notesSlide38.xml" ContentType="application/vnd.openxmlformats-officedocument.presentationml.notesSlide+xml"/>
  <Override PartName="/ppt/tags/tag24.xml" ContentType="application/vnd.openxmlformats-officedocument.presentationml.tags+xml"/>
  <Override PartName="/ppt/notesSlides/notesSlide39.xml" ContentType="application/vnd.openxmlformats-officedocument.presentationml.notesSlide+xml"/>
  <Override PartName="/ppt/tags/tag25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45"/>
  </p:notesMasterIdLst>
  <p:handoutMasterIdLst>
    <p:handoutMasterId r:id="rId46"/>
  </p:handoutMasterIdLst>
  <p:sldIdLst>
    <p:sldId id="256" r:id="rId4"/>
    <p:sldId id="257" r:id="rId5"/>
    <p:sldId id="258" r:id="rId6"/>
    <p:sldId id="259" r:id="rId7"/>
    <p:sldId id="260" r:id="rId8"/>
    <p:sldId id="328" r:id="rId9"/>
    <p:sldId id="325" r:id="rId10"/>
    <p:sldId id="327" r:id="rId11"/>
    <p:sldId id="329" r:id="rId12"/>
    <p:sldId id="330" r:id="rId13"/>
    <p:sldId id="331" r:id="rId14"/>
    <p:sldId id="332" r:id="rId15"/>
    <p:sldId id="333" r:id="rId16"/>
    <p:sldId id="334" r:id="rId17"/>
    <p:sldId id="262" r:id="rId18"/>
    <p:sldId id="264" r:id="rId19"/>
    <p:sldId id="265" r:id="rId20"/>
    <p:sldId id="269" r:id="rId21"/>
    <p:sldId id="271" r:id="rId22"/>
    <p:sldId id="276" r:id="rId23"/>
    <p:sldId id="280" r:id="rId24"/>
    <p:sldId id="281" r:id="rId25"/>
    <p:sldId id="286" r:id="rId26"/>
    <p:sldId id="284" r:id="rId27"/>
    <p:sldId id="291" r:id="rId28"/>
    <p:sldId id="293" r:id="rId29"/>
    <p:sldId id="306" r:id="rId30"/>
    <p:sldId id="307" r:id="rId31"/>
    <p:sldId id="308" r:id="rId32"/>
    <p:sldId id="294" r:id="rId33"/>
    <p:sldId id="297" r:id="rId34"/>
    <p:sldId id="298" r:id="rId35"/>
    <p:sldId id="310" r:id="rId36"/>
    <p:sldId id="311" r:id="rId37"/>
    <p:sldId id="335" r:id="rId38"/>
    <p:sldId id="313" r:id="rId39"/>
    <p:sldId id="314" r:id="rId40"/>
    <p:sldId id="315" r:id="rId41"/>
    <p:sldId id="319" r:id="rId42"/>
    <p:sldId id="322" r:id="rId43"/>
    <p:sldId id="323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9FD65DE5-70D6-4D56-9ED8-123948359FD1}">
          <p14:sldIdLst>
            <p14:sldId id="256"/>
            <p14:sldId id="257"/>
            <p14:sldId id="258"/>
            <p14:sldId id="259"/>
            <p14:sldId id="260"/>
            <p14:sldId id="328"/>
            <p14:sldId id="325"/>
            <p14:sldId id="327"/>
            <p14:sldId id="329"/>
            <p14:sldId id="330"/>
            <p14:sldId id="331"/>
            <p14:sldId id="332"/>
            <p14:sldId id="333"/>
            <p14:sldId id="334"/>
            <p14:sldId id="262"/>
            <p14:sldId id="264"/>
            <p14:sldId id="265"/>
            <p14:sldId id="269"/>
            <p14:sldId id="271"/>
            <p14:sldId id="276"/>
            <p14:sldId id="280"/>
            <p14:sldId id="281"/>
            <p14:sldId id="286"/>
            <p14:sldId id="284"/>
            <p14:sldId id="291"/>
            <p14:sldId id="293"/>
            <p14:sldId id="306"/>
            <p14:sldId id="307"/>
            <p14:sldId id="308"/>
            <p14:sldId id="294"/>
            <p14:sldId id="297"/>
            <p14:sldId id="298"/>
            <p14:sldId id="310"/>
            <p14:sldId id="311"/>
            <p14:sldId id="335"/>
            <p14:sldId id="313"/>
            <p14:sldId id="314"/>
            <p14:sldId id="315"/>
            <p14:sldId id="319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D92D5C-CA1A-209A-49EA-DDD9219AADAF}" name="Jain, Shashwat" initials="JS" userId="S::shashwatjain@vt.edu::90035419-c356-4490-bf6f-12260b92532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02A88A-934C-4886-B35A-4B5021C89F55}">
  <a:tblStyle styleId="{5802A88A-934C-4886-B35A-4B5021C89F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136CF0-957C-42AE-99BA-E07D02A2091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96" autoAdjust="0"/>
  </p:normalViewPr>
  <p:slideViewPr>
    <p:cSldViewPr snapToGrid="0">
      <p:cViewPr varScale="1">
        <p:scale>
          <a:sx n="194" d="100"/>
          <a:sy n="194" d="100"/>
        </p:scale>
        <p:origin x="834" y="1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microsoft.com/office/2018/10/relationships/authors" Target="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omments/modernComment_14E_3C862E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96882A-E943-4F60-9108-68E08513B9B5}" authorId="{97D92D5C-CA1A-209A-49EA-DDD9219AADAF}" created="2023-04-23T03:47:15.484">
    <pc:sldMkLst xmlns:pc="http://schemas.microsoft.com/office/powerpoint/2013/main/command">
      <pc:docMk/>
      <pc:sldMk cId="1015426661" sldId="334"/>
    </pc:sldMkLst>
    <p188:txBody>
      <a:bodyPr/>
      <a:lstStyle/>
      <a:p>
        <a:r>
          <a:rPr lang="en-US"/>
          <a:t>We will fill in this diagram with our module details going forward. But this is what we want to achieve in simple terms.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76B0E7-DBA7-E251-E0D7-4F8334990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AEE1C-48FE-DCF7-217E-DD2931657F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FC658-1BC5-42B3-AC56-E0FBD88CAB4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37EDD-69F5-B3CF-380B-655AC1C280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06B6E-9B27-DFD8-3C7C-24592FE7E9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95894-55D9-4B41-B9BE-E22C684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40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ff99d03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g220ff99d03d_2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0ff99d03d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220ff99d03d_2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5142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0ff99d03d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220ff99d03d_2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311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0ff99d03d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220ff99d03d_2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608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0ff99d03d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g220ff99d03d_2_1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65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1d1736a90_55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6" name="Google Shape;746;g221d1736a90_55_6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 will fill in this diagram with our module details going forward. But this is what we want to achieve in simple terms.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2241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0ff99d03d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g220ff99d03d_2_1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0ff99d03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220ff99d03d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0ff99d03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g220ff99d03d_0_1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CPU traverses the search layer, retrieves the LBA and loads the data node to the CMA.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0ff99d03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220ff99d03d_0_1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RETINA further optimizes the data by implementing a cross-layered caching layer between the host memory and the CMA. A portion of the CMA region is reserved for caching (data cache) the frequently accessed data nodes and to know if a particular data node is present in the data cache RETINA uses a mirror cache in the host memory. Mirror cache prevents additional PCIe hops to check the data cache for the </a:t>
            </a:r>
            <a:r>
              <a:rPr lang="en-US" dirty="0" err="1"/>
              <a:t>datanode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0ff99d03d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g220ff99d03d_0_1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diagram showcases the basic architecture of the cache design.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As mentioned it prevents additional PCIe hops to check the data cache for the </a:t>
            </a:r>
            <a:r>
              <a:rPr lang="en-US" dirty="0" err="1"/>
              <a:t>datanode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0ff99d03d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220ff99d03d_2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Good Morning everyone, today I will be presenting our work that we call as </a:t>
            </a:r>
            <a:r>
              <a:rPr lang="en-US" dirty="0" err="1"/>
              <a:t>ProcPIPe</a:t>
            </a:r>
            <a:r>
              <a:rPr lang="en-US" dirty="0"/>
              <a:t>, which is a framework that enables application to offload computational pipelines to computational storage.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1d1736a90_5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g221d1736a90_55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1d1736a90_5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g221d1736a90_55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1d1736a90_5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g221d1736a90_55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1d1736a90_55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g221d1736a90_55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21d1736a90_55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Google Shape;373;g221d1736a90_55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1d1736a90_55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g221d1736a90_55_1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First step for arbiter is to load the batch request from the host. All tasks are now scheduled until either of the compute resource or memory resource has exhausted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scheduled items are added to the run queue and remaining tasks to the wait queue.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main scheduler starts which runs until both the queues are empty.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 iteration running queue is polled for completed tasks. 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Freed resources are again exhausted by the tasks from wait queue and the process goes on until completion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Once tasks is completed host is informed of completion and offset to output results.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Important thing here is that the polling is non blocking, which ensures that the scheduler execution is not blocked and resource utilization is kept to maximum.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If a pipeline is completed (last stage of pipeline catered), we write the output to the host output buffer.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21d1736a90_55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3" name="Google Shape;503;g221d1736a90_55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21d1736a90_55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Google Shape;649;g221d1736a90_55_1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22597295b3_37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5" name="Google Shape;655;g222597295b3_37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Applications can create a single or an array of compute functions and pass the arguments required for each compute functions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abstracts all the preprocessing computation from the application and makes programmability easier and flexible.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information is parsed by the arbiter and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computational pipeline is handled at the device.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21d1736a90_55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2" name="Google Shape;662;g221d1736a90_55_1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Applications use the RETINA APIs to access the CSD</a:t>
            </a:r>
            <a:br>
              <a:rPr lang="en-US" b="0" dirty="0">
                <a:effectLst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RETINA traverses the search layer using the input key to find the offset of the data node where the key-value pair exists</a:t>
            </a:r>
            <a:br>
              <a:rPr lang="en-US" b="0" dirty="0">
                <a:effectLst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Then it checks the mirror cache to see if the data node is already cached</a:t>
            </a:r>
            <a:br>
              <a:rPr lang="en-US" b="0" dirty="0">
                <a:effectLst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if not then the data node is fetched from the SSD to the data cache</a:t>
            </a:r>
            <a:br>
              <a:rPr lang="en-US" b="0" dirty="0">
                <a:effectLst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If the data node is already cached then RETINA skips step 3 and goes on to acquire the lock on the DataNode-0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RETINA invokes the Arbiter kernel on the FPGA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en-US" sz="3200" b="0" dirty="0">
                <a:effectLst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6: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Arbiter then executes the lookup operation on DataNode-0 to retrieve the image</a:t>
            </a:r>
            <a:br>
              <a:rPr lang="en-US" sz="3200" b="0" dirty="0">
                <a:effectLst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7,8,9: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Arbiter performs the preprocessing steps in the application specified order</a:t>
            </a:r>
            <a:br>
              <a:rPr lang="en-US" sz="3200" b="0" dirty="0">
                <a:effectLst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10: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Arbiter saves the output to the CMA at a specified location by the host.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0ff99d03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g220ff99d03d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20ff99d03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220ff99d03d_0_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20ff99d03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Google Shape;530;g220ff99d03d_0_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20ff99d03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g220ff99d03d_0_3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20ff99d03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9" name="Google Shape;829;g220ff99d03d_0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21d1736a90_55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5" name="Google Shape;835;g221d1736a90_55_2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21d1736a90_55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5" name="Google Shape;835;g221d1736a90_55_2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39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22597295b3_3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7" name="Google Shape;847;g222597295b3_37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22597295b3_3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0" name="Google Shape;860;g222597295b3_37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22597295b3_37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9" name="Google Shape;869;g222597295b3_37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22597295b3_37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22597295b3_37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for these </a:t>
            </a:r>
            <a:r>
              <a:rPr lang="en-US" dirty="0" err="1"/>
              <a:t>evalu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0ff99d03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g220ff99d03d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First I would like to introduce the problem that lays the foundation for our project’s motivation.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Go on to discuss CSDs and the legacy issues with them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 propose our solution to those issues with </a:t>
            </a:r>
            <a:r>
              <a:rPr lang="en-US" dirty="0" err="1"/>
              <a:t>ProcPIPE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22597295b3_37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22597295b3_37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20ff99d03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3" name="Google Shape;933;g220ff99d03d_0_1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0ff99d03d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g220ff99d03d_2_1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0ff99d03d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220ff99d03d_2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Over the years compassing a past few decades. There has been an exponential increase in CPU performance until the recent years where this trend is saturating and deviating the ever popular </a:t>
            </a:r>
            <a:r>
              <a:rPr lang="en-US" dirty="0" err="1"/>
              <a:t>moore’s</a:t>
            </a:r>
            <a:r>
              <a:rPr lang="en-US" dirty="0"/>
              <a:t> law. This phenomenon is accompanied by advancement in the storage technology and hence increase in storage transfer speeds.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Now the question is what does this lead to?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Well as you can see the data movement is much faster than what CPU can process.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Well it leads to 1) CPU bottleneck. 2) I/O of storage is under utilized. So there is an imbalance that needs to be improved.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problem even becomes bigger in modern use cases such as </a:t>
            </a:r>
            <a:r>
              <a:rPr lang="en-US" dirty="0" err="1"/>
              <a:t>as</a:t>
            </a:r>
            <a:r>
              <a:rPr lang="en-US" dirty="0"/>
              <a:t> training of deep learning models. Where huge amount of dataset is fed but CPU bottlenecks the preprocessing.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89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0ff99d03d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g220ff99d03d_2_1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63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0ff99d03d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220ff99d03d_2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One solution is what if the processing itself comes near to the storage. This is a well-known idea commonly called as near storage computation where a storage device is generally directly interfaced with an accelerator.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How does this help our case?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Well, it removes the need of any </a:t>
            </a:r>
            <a:r>
              <a:rPr lang="en-US" dirty="0" err="1"/>
              <a:t>unncecessary</a:t>
            </a:r>
            <a:r>
              <a:rPr lang="en-US" dirty="0"/>
              <a:t> data movement from the drive to the CPU memory.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Second, it relives the CPU of the bottleneck that we discussed.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31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0ff99d03d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220ff99d03d_2_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Going further onto the near storage computation idea. Now I would like to introduce what a computation storage device is.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Apart from an accelerator and a storage device it also consists of one major component called the common area memory which is basically a shared DDR RAM between the FPGA and SSD.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Anything that needs to be processed by the FPGA, the corresponding data is stored onto this CMA and then the FPGA accesses it and computes.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 our project we leveraged </a:t>
            </a:r>
            <a:r>
              <a:rPr lang="en-US" dirty="0" err="1"/>
              <a:t>Sasmsung</a:t>
            </a:r>
            <a:r>
              <a:rPr lang="en-US" dirty="0"/>
              <a:t> Smart SSD and its has an NVMe storage drive coupled with an FPGA which is our accelerator and then a 4GB DDR RAM or CMA.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 a nutshell a CSD consists of an </a:t>
            </a:r>
            <a:r>
              <a:rPr lang="en-US" dirty="0" err="1"/>
              <a:t>accerlator</a:t>
            </a:r>
            <a:r>
              <a:rPr lang="en-US" dirty="0"/>
              <a:t>, </a:t>
            </a:r>
            <a:r>
              <a:rPr lang="en-US" dirty="0" err="1"/>
              <a:t>ddr</a:t>
            </a:r>
            <a:r>
              <a:rPr lang="en-US" dirty="0"/>
              <a:t> ram and a </a:t>
            </a:r>
            <a:r>
              <a:rPr lang="en-US" dirty="0" err="1"/>
              <a:t>storagte</a:t>
            </a:r>
            <a:r>
              <a:rPr lang="en-US" dirty="0"/>
              <a:t> drive.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 everything looks good to go right?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Well no we have issues.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06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25F8A9-4FBC-3029-6F36-B54D70D35A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0B1CF4-292A-FD19-0446-C13ED924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pty background alt footer">
  <p:cSld name="1_maroon background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-11705" y="-482446"/>
            <a:ext cx="9167411" cy="61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28650" y="25830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28650" y="1545220"/>
            <a:ext cx="7886700" cy="30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gray graphic empty background">
  <p:cSld name="maroon background, main logo corner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7467" y="4709160"/>
            <a:ext cx="1289559" cy="243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pty background alt footer">
  <p:cSld name="1_empty background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/>
        </p:nvSpPr>
        <p:spPr>
          <a:xfrm>
            <a:off x="-11705" y="-482446"/>
            <a:ext cx="9167411" cy="61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628650" y="30170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628650" y="1501379"/>
            <a:ext cx="7886700" cy="334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partial background">
  <p:cSld name="Grey partial background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/>
        </p:nvSpPr>
        <p:spPr>
          <a:xfrm>
            <a:off x="0" y="47746"/>
            <a:ext cx="6762281" cy="5143501"/>
          </a:xfrm>
          <a:prstGeom prst="rect">
            <a:avLst/>
          </a:prstGeom>
          <a:solidFill>
            <a:srgbClr val="3A3C3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628650" y="36874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628651" y="1731666"/>
            <a:ext cx="7886700" cy="49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628650" y="2456260"/>
            <a:ext cx="78867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background">
  <p:cSld name="white corner logo, maroon corner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-11705" y="-482446"/>
            <a:ext cx="9167411" cy="61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628650" y="1965338"/>
            <a:ext cx="7886700" cy="115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Arial"/>
              <a:buNone/>
              <a:defRPr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/>
          <p:nvPr/>
        </p:nvSpPr>
        <p:spPr>
          <a:xfrm>
            <a:off x="6940544" y="-4575"/>
            <a:ext cx="2205160" cy="65692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1627" y="193327"/>
            <a:ext cx="1539752" cy="29084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720329" y="3368278"/>
            <a:ext cx="4245769" cy="40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2"/>
          </p:nvPr>
        </p:nvSpPr>
        <p:spPr>
          <a:xfrm>
            <a:off x="720329" y="3906441"/>
            <a:ext cx="4245769" cy="40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background White corner logo">
  <p:cSld name="Grey background White corner log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rgbClr val="3A3C3D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3A3C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28650" y="105047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20" descr="A black and white sign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72547" y="272267"/>
            <a:ext cx="1367890" cy="25838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628651" y="2269891"/>
            <a:ext cx="7886700" cy="49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E58D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2"/>
          </p:nvPr>
        </p:nvSpPr>
        <p:spPr>
          <a:xfrm>
            <a:off x="628650" y="2994485"/>
            <a:ext cx="7886700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E58DA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logo corner">
  <p:cSld name="main logo corn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628650" y="83752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628650" y="2005313"/>
            <a:ext cx="7886700" cy="262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9030" y="4663555"/>
            <a:ext cx="1335232" cy="252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ree item circle pictures">
  <p:cSld name="1_three item circle pictures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740501" y="-124138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525480" y="810491"/>
            <a:ext cx="2057400" cy="137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22"/>
          <p:cNvCxnSpPr/>
          <p:nvPr/>
        </p:nvCxnSpPr>
        <p:spPr>
          <a:xfrm>
            <a:off x="2582880" y="2182091"/>
            <a:ext cx="960420" cy="960417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2" name="Google Shape;92;p22"/>
          <p:cNvSpPr/>
          <p:nvPr/>
        </p:nvSpPr>
        <p:spPr>
          <a:xfrm>
            <a:off x="3543300" y="3142508"/>
            <a:ext cx="2057400" cy="137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22"/>
          <p:cNvCxnSpPr/>
          <p:nvPr/>
        </p:nvCxnSpPr>
        <p:spPr>
          <a:xfrm rot="10800000" flipH="1">
            <a:off x="5600700" y="2182091"/>
            <a:ext cx="864698" cy="960417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94" name="Google Shape;94;p22"/>
          <p:cNvSpPr/>
          <p:nvPr/>
        </p:nvSpPr>
        <p:spPr>
          <a:xfrm>
            <a:off x="6465398" y="810491"/>
            <a:ext cx="2057400" cy="137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9030" y="4663555"/>
            <a:ext cx="1335232" cy="25221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2751881" y="810815"/>
            <a:ext cx="2848819" cy="50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900"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2"/>
          </p:nvPr>
        </p:nvSpPr>
        <p:spPr>
          <a:xfrm>
            <a:off x="2751535" y="1423988"/>
            <a:ext cx="2849165" cy="85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3"/>
          </p:nvPr>
        </p:nvSpPr>
        <p:spPr>
          <a:xfrm>
            <a:off x="177167" y="3142384"/>
            <a:ext cx="3082031" cy="411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900"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4"/>
          </p:nvPr>
        </p:nvSpPr>
        <p:spPr>
          <a:xfrm>
            <a:off x="177166" y="3637360"/>
            <a:ext cx="308203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5"/>
          </p:nvPr>
        </p:nvSpPr>
        <p:spPr>
          <a:xfrm>
            <a:off x="6465399" y="2567153"/>
            <a:ext cx="2057400" cy="47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900"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body" idx="6"/>
          </p:nvPr>
        </p:nvSpPr>
        <p:spPr>
          <a:xfrm>
            <a:off x="6465094" y="3125147"/>
            <a:ext cx="2162175" cy="67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o page">
  <p:cSld name="1_bio page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7470650" y="4767860"/>
            <a:ext cx="187037" cy="311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720647" y="-99417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/>
          <p:nvPr/>
        </p:nvSpPr>
        <p:spPr>
          <a:xfrm>
            <a:off x="472042" y="810491"/>
            <a:ext cx="2057400" cy="137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2734866" y="810492"/>
            <a:ext cx="5872162" cy="49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2"/>
          </p:nvPr>
        </p:nvSpPr>
        <p:spPr>
          <a:xfrm>
            <a:off x="2734866" y="1414463"/>
            <a:ext cx="5872162" cy="8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000000"/>
                </a:solidFill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3"/>
          </p:nvPr>
        </p:nvSpPr>
        <p:spPr>
          <a:xfrm>
            <a:off x="471487" y="2915516"/>
            <a:ext cx="5811602" cy="49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4"/>
          </p:nvPr>
        </p:nvSpPr>
        <p:spPr>
          <a:xfrm>
            <a:off x="471487" y="3519811"/>
            <a:ext cx="5811602" cy="81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>
                <a:solidFill>
                  <a:srgbClr val="000000"/>
                </a:solidFill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/>
          <p:nvPr/>
        </p:nvSpPr>
        <p:spPr>
          <a:xfrm>
            <a:off x="6549947" y="2916434"/>
            <a:ext cx="2057400" cy="137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9030" y="4663555"/>
            <a:ext cx="1335232" cy="252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photo">
  <p:cSld name="right side photo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628650" y="322176"/>
            <a:ext cx="2994422" cy="65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body" idx="1"/>
          </p:nvPr>
        </p:nvSpPr>
        <p:spPr>
          <a:xfrm>
            <a:off x="628650" y="1067991"/>
            <a:ext cx="2994422" cy="870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2pPr>
            <a:lvl3pPr marL="1371600" lvl="2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3pPr>
            <a:lvl4pPr marL="1828800" lvl="3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4pPr>
            <a:lvl5pPr marL="2286000" lvl="4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5pPr>
            <a:lvl6pPr marL="2743200" lvl="5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6pPr>
            <a:lvl7pPr marL="3200400" lvl="6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7pPr>
            <a:lvl8pPr marL="3657600" lvl="7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8pPr>
            <a:lvl9pPr marL="4114800" lvl="8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/>
          <p:nvPr/>
        </p:nvSpPr>
        <p:spPr>
          <a:xfrm>
            <a:off x="509634" y="2034032"/>
            <a:ext cx="1851660" cy="1851660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1771904" y="2034032"/>
            <a:ext cx="1851660" cy="185166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1106479" y="2991171"/>
            <a:ext cx="1851660" cy="1851660"/>
          </a:xfrm>
          <a:prstGeom prst="ellipse">
            <a:avLst/>
          </a:prstGeom>
          <a:noFill/>
          <a:ln w="12700" cap="flat" cmpd="sng">
            <a:solidFill>
              <a:srgbClr val="3A3C3D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mpty background alt footer">
  <p:cSld name="1_maroon background"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/>
          <p:nvPr/>
        </p:nvSpPr>
        <p:spPr>
          <a:xfrm>
            <a:off x="-11705" y="-482446"/>
            <a:ext cx="9167411" cy="61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5"/>
          <p:cNvSpPr txBox="1">
            <a:spLocks noGrp="1"/>
          </p:cNvSpPr>
          <p:nvPr>
            <p:ph type="title"/>
          </p:nvPr>
        </p:nvSpPr>
        <p:spPr>
          <a:xfrm>
            <a:off x="628650" y="37983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gray graphic empty background">
  <p:cSld name="maroon background, main logo corner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7467" y="4709160"/>
            <a:ext cx="1289559" cy="243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B992F5-65EA-9E1B-0CAF-B6AA275ECD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C598FD-9B8E-0192-1246-126C8DABE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16040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628650" y="23853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Relationship Id="rId4" Type="http://schemas.microsoft.com/office/2018/10/relationships/comments" Target="../comments/modernComment_14E_3C862E6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0" y="-576433"/>
            <a:ext cx="9144000" cy="57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Arial"/>
              <a:buNone/>
            </a:pPr>
            <a:r>
              <a:rPr lang="en"/>
              <a:t>TRANSITION SLIDE (White on Maroon)</a:t>
            </a:r>
            <a:endParaRPr/>
          </a:p>
        </p:txBody>
      </p:sp>
      <p:pic>
        <p:nvPicPr>
          <p:cNvPr id="128" name="Google Shape;128;p27" descr="VT logo with white lettering on maroon backgrou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884" y="1528262"/>
            <a:ext cx="4568231" cy="1909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160" name="Google Shape;160;p32"/>
          <p:cNvSpPr txBox="1"/>
          <p:nvPr/>
        </p:nvSpPr>
        <p:spPr>
          <a:xfrm>
            <a:off x="377875" y="358214"/>
            <a:ext cx="7813224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ISSUES WITH CSDs</a:t>
            </a:r>
            <a:endParaRPr sz="11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1;p32">
            <a:extLst>
              <a:ext uri="{FF2B5EF4-FFF2-40B4-BE49-F238E27FC236}">
                <a16:creationId xmlns:a16="http://schemas.microsoft.com/office/drawing/2014/main" id="{AC3F51B8-8AE2-053C-C195-7AEE75A8890D}"/>
              </a:ext>
            </a:extLst>
          </p:cNvPr>
          <p:cNvSpPr txBox="1"/>
          <p:nvPr/>
        </p:nvSpPr>
        <p:spPr>
          <a:xfrm>
            <a:off x="498539" y="1184341"/>
            <a:ext cx="7851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1. Processing Pipelines supported by programming frameworks are 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“hardwired.” 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78;p48">
            <a:extLst>
              <a:ext uri="{FF2B5EF4-FFF2-40B4-BE49-F238E27FC236}">
                <a16:creationId xmlns:a16="http://schemas.microsoft.com/office/drawing/2014/main" id="{7770E7FC-56E7-4A0E-1AD4-CDDFB03AEC69}"/>
              </a:ext>
            </a:extLst>
          </p:cNvPr>
          <p:cNvSpPr txBox="1"/>
          <p:nvPr/>
        </p:nvSpPr>
        <p:spPr>
          <a:xfrm>
            <a:off x="3483541" y="1717562"/>
            <a:ext cx="145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HOST APPLICATION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79;p48">
            <a:extLst>
              <a:ext uri="{FF2B5EF4-FFF2-40B4-BE49-F238E27FC236}">
                <a16:creationId xmlns:a16="http://schemas.microsoft.com/office/drawing/2014/main" id="{D7B84E31-BBA6-94E5-B322-E559680AB8E0}"/>
              </a:ext>
            </a:extLst>
          </p:cNvPr>
          <p:cNvSpPr/>
          <p:nvPr/>
        </p:nvSpPr>
        <p:spPr>
          <a:xfrm>
            <a:off x="3049816" y="2414562"/>
            <a:ext cx="640500" cy="399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libri"/>
                <a:ea typeface="Calibri"/>
                <a:cs typeface="Calibri"/>
                <a:sym typeface="Calibri"/>
              </a:rPr>
              <a:t>KERNEL 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80;p48">
            <a:extLst>
              <a:ext uri="{FF2B5EF4-FFF2-40B4-BE49-F238E27FC236}">
                <a16:creationId xmlns:a16="http://schemas.microsoft.com/office/drawing/2014/main" id="{6F1B26D3-A573-DF84-7DAC-3B02F042C144}"/>
              </a:ext>
            </a:extLst>
          </p:cNvPr>
          <p:cNvSpPr/>
          <p:nvPr/>
        </p:nvSpPr>
        <p:spPr>
          <a:xfrm>
            <a:off x="3870204" y="2403912"/>
            <a:ext cx="640500" cy="420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libri"/>
                <a:ea typeface="Calibri"/>
                <a:cs typeface="Calibri"/>
                <a:sym typeface="Calibri"/>
              </a:rPr>
              <a:t>KERNEL 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sz="1700"/>
          </a:p>
        </p:txBody>
      </p:sp>
      <p:sp>
        <p:nvSpPr>
          <p:cNvPr id="15" name="Google Shape;281;p48">
            <a:extLst>
              <a:ext uri="{FF2B5EF4-FFF2-40B4-BE49-F238E27FC236}">
                <a16:creationId xmlns:a16="http://schemas.microsoft.com/office/drawing/2014/main" id="{6392C732-3B1A-AA58-6876-CCC4A2F65627}"/>
              </a:ext>
            </a:extLst>
          </p:cNvPr>
          <p:cNvSpPr/>
          <p:nvPr/>
        </p:nvSpPr>
        <p:spPr>
          <a:xfrm>
            <a:off x="4690616" y="2403912"/>
            <a:ext cx="640500" cy="420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libri"/>
                <a:ea typeface="Calibri"/>
                <a:cs typeface="Calibri"/>
                <a:sym typeface="Calibri"/>
              </a:rPr>
              <a:t>KERNEL </a:t>
            </a:r>
            <a:endParaRPr sz="1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sz="1700"/>
          </a:p>
        </p:txBody>
      </p:sp>
      <p:sp>
        <p:nvSpPr>
          <p:cNvPr id="16" name="Google Shape;282;p48">
            <a:extLst>
              <a:ext uri="{FF2B5EF4-FFF2-40B4-BE49-F238E27FC236}">
                <a16:creationId xmlns:a16="http://schemas.microsoft.com/office/drawing/2014/main" id="{06A023B1-50C2-BB5A-64BA-2C7EC874D695}"/>
              </a:ext>
            </a:extLst>
          </p:cNvPr>
          <p:cNvSpPr/>
          <p:nvPr/>
        </p:nvSpPr>
        <p:spPr>
          <a:xfrm rot="5400000">
            <a:off x="2831866" y="2434812"/>
            <a:ext cx="55800" cy="3798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83;p48">
            <a:extLst>
              <a:ext uri="{FF2B5EF4-FFF2-40B4-BE49-F238E27FC236}">
                <a16:creationId xmlns:a16="http://schemas.microsoft.com/office/drawing/2014/main" id="{65C189F3-429D-6990-068C-41BD6163FF13}"/>
              </a:ext>
            </a:extLst>
          </p:cNvPr>
          <p:cNvSpPr/>
          <p:nvPr/>
        </p:nvSpPr>
        <p:spPr>
          <a:xfrm rot="5400000">
            <a:off x="5484291" y="2422670"/>
            <a:ext cx="68400" cy="3798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84;p48">
            <a:extLst>
              <a:ext uri="{FF2B5EF4-FFF2-40B4-BE49-F238E27FC236}">
                <a16:creationId xmlns:a16="http://schemas.microsoft.com/office/drawing/2014/main" id="{B231371B-949E-E5BE-4004-D16B481986B8}"/>
              </a:ext>
            </a:extLst>
          </p:cNvPr>
          <p:cNvSpPr txBox="1"/>
          <p:nvPr/>
        </p:nvSpPr>
        <p:spPr>
          <a:xfrm>
            <a:off x="2325130" y="2025932"/>
            <a:ext cx="145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Calibri"/>
                <a:ea typeface="Calibri"/>
                <a:cs typeface="Calibri"/>
                <a:sym typeface="Calibri"/>
              </a:rPr>
              <a:t>INPUT DATA</a:t>
            </a:r>
            <a:endParaRPr sz="9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Calibri"/>
                <a:ea typeface="Calibri"/>
                <a:cs typeface="Calibri"/>
                <a:sym typeface="Calibri"/>
              </a:rPr>
              <a:t>PAYLOAD</a:t>
            </a:r>
            <a:endParaRPr sz="9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85;p48">
            <a:extLst>
              <a:ext uri="{FF2B5EF4-FFF2-40B4-BE49-F238E27FC236}">
                <a16:creationId xmlns:a16="http://schemas.microsoft.com/office/drawing/2014/main" id="{735B6497-0EAB-F815-99AC-C4FADB213107}"/>
              </a:ext>
            </a:extLst>
          </p:cNvPr>
          <p:cNvSpPr txBox="1"/>
          <p:nvPr/>
        </p:nvSpPr>
        <p:spPr>
          <a:xfrm>
            <a:off x="4612140" y="1999641"/>
            <a:ext cx="145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Calibri"/>
                <a:ea typeface="Calibri"/>
                <a:cs typeface="Calibri"/>
                <a:sym typeface="Calibri"/>
              </a:rPr>
              <a:t>OUTPUT DATA</a:t>
            </a:r>
            <a:endParaRPr sz="9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Calibri"/>
                <a:ea typeface="Calibri"/>
                <a:cs typeface="Calibri"/>
                <a:sym typeface="Calibri"/>
              </a:rPr>
              <a:t>PAYLOAD</a:t>
            </a:r>
            <a:endParaRPr sz="9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86;p48">
            <a:extLst>
              <a:ext uri="{FF2B5EF4-FFF2-40B4-BE49-F238E27FC236}">
                <a16:creationId xmlns:a16="http://schemas.microsoft.com/office/drawing/2014/main" id="{57D60F32-371C-E1CA-30F4-703A151CC73A}"/>
              </a:ext>
            </a:extLst>
          </p:cNvPr>
          <p:cNvSpPr/>
          <p:nvPr/>
        </p:nvSpPr>
        <p:spPr>
          <a:xfrm rot="10800000">
            <a:off x="2665591" y="1984036"/>
            <a:ext cx="55800" cy="6300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87;p48">
            <a:extLst>
              <a:ext uri="{FF2B5EF4-FFF2-40B4-BE49-F238E27FC236}">
                <a16:creationId xmlns:a16="http://schemas.microsoft.com/office/drawing/2014/main" id="{00AED78E-F7AF-CDAC-C66D-8963E8BE8165}"/>
              </a:ext>
            </a:extLst>
          </p:cNvPr>
          <p:cNvSpPr/>
          <p:nvPr/>
        </p:nvSpPr>
        <p:spPr>
          <a:xfrm>
            <a:off x="5696223" y="1989905"/>
            <a:ext cx="55800" cy="6300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88;p48">
            <a:extLst>
              <a:ext uri="{FF2B5EF4-FFF2-40B4-BE49-F238E27FC236}">
                <a16:creationId xmlns:a16="http://schemas.microsoft.com/office/drawing/2014/main" id="{D0272E56-348B-CEE2-DC26-A3449128F2B1}"/>
              </a:ext>
            </a:extLst>
          </p:cNvPr>
          <p:cNvSpPr txBox="1"/>
          <p:nvPr/>
        </p:nvSpPr>
        <p:spPr>
          <a:xfrm>
            <a:off x="3302304" y="2847176"/>
            <a:ext cx="177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HARDWIRED COMPUTATIONAL PIPELINE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89;p48">
            <a:extLst>
              <a:ext uri="{FF2B5EF4-FFF2-40B4-BE49-F238E27FC236}">
                <a16:creationId xmlns:a16="http://schemas.microsoft.com/office/drawing/2014/main" id="{F5C17C62-7D21-B28A-0CD3-61FAC7B80447}"/>
              </a:ext>
            </a:extLst>
          </p:cNvPr>
          <p:cNvSpPr/>
          <p:nvPr/>
        </p:nvSpPr>
        <p:spPr>
          <a:xfrm>
            <a:off x="3695216" y="2596367"/>
            <a:ext cx="174900" cy="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4" name="Google Shape;290;p48">
            <a:extLst>
              <a:ext uri="{FF2B5EF4-FFF2-40B4-BE49-F238E27FC236}">
                <a16:creationId xmlns:a16="http://schemas.microsoft.com/office/drawing/2014/main" id="{C5141803-7198-3B01-8984-AD978342C1FB}"/>
              </a:ext>
            </a:extLst>
          </p:cNvPr>
          <p:cNvSpPr/>
          <p:nvPr/>
        </p:nvSpPr>
        <p:spPr>
          <a:xfrm>
            <a:off x="4511904" y="2595767"/>
            <a:ext cx="174900" cy="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91;p48">
            <a:extLst>
              <a:ext uri="{FF2B5EF4-FFF2-40B4-BE49-F238E27FC236}">
                <a16:creationId xmlns:a16="http://schemas.microsoft.com/office/drawing/2014/main" id="{2AFE6236-35AD-FE36-2731-6BE1BF199124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2693491" y="1984036"/>
            <a:ext cx="3030600" cy="6000"/>
          </a:xfrm>
          <a:prstGeom prst="straightConnector1">
            <a:avLst/>
          </a:prstGeom>
          <a:noFill/>
          <a:ln w="28575" cap="flat" cmpd="sng">
            <a:solidFill>
              <a:srgbClr val="0E101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61;p32">
            <a:extLst>
              <a:ext uri="{FF2B5EF4-FFF2-40B4-BE49-F238E27FC236}">
                <a16:creationId xmlns:a16="http://schemas.microsoft.com/office/drawing/2014/main" id="{3605E5E8-2D8F-2A29-C292-F42BCBA6DFDB}"/>
              </a:ext>
            </a:extLst>
          </p:cNvPr>
          <p:cNvSpPr txBox="1"/>
          <p:nvPr/>
        </p:nvSpPr>
        <p:spPr>
          <a:xfrm>
            <a:off x="2841875" y="3699320"/>
            <a:ext cx="273383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 LACK OF FLEXIBILITY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 STATIC LOGIC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raphic 9" descr="Continuous Improvement with solid fill">
            <a:extLst>
              <a:ext uri="{FF2B5EF4-FFF2-40B4-BE49-F238E27FC236}">
                <a16:creationId xmlns:a16="http://schemas.microsoft.com/office/drawing/2014/main" id="{9EB7CD64-FB0E-6445-82A8-54889EDDA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7645" y="2510214"/>
            <a:ext cx="728971" cy="728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65E5D6-C49B-25FC-0BF0-4CCE08093686}"/>
              </a:ext>
            </a:extLst>
          </p:cNvPr>
          <p:cNvSpPr txBox="1"/>
          <p:nvPr/>
        </p:nvSpPr>
        <p:spPr>
          <a:xfrm>
            <a:off x="7405208" y="2068311"/>
            <a:ext cx="1393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KERNEL</a:t>
            </a:r>
          </a:p>
          <a:p>
            <a:pPr algn="ctr"/>
            <a:r>
              <a:rPr lang="en-US" sz="1000" dirty="0"/>
              <a:t>COMPUTATIONAL TASK</a:t>
            </a:r>
          </a:p>
        </p:txBody>
      </p:sp>
      <p:sp>
        <p:nvSpPr>
          <p:cNvPr id="12" name="Google Shape;279;p48">
            <a:extLst>
              <a:ext uri="{FF2B5EF4-FFF2-40B4-BE49-F238E27FC236}">
                <a16:creationId xmlns:a16="http://schemas.microsoft.com/office/drawing/2014/main" id="{0862A393-DEED-E706-255D-F8F462868F5C}"/>
              </a:ext>
            </a:extLst>
          </p:cNvPr>
          <p:cNvSpPr/>
          <p:nvPr/>
        </p:nvSpPr>
        <p:spPr>
          <a:xfrm>
            <a:off x="3048983" y="2413729"/>
            <a:ext cx="640500" cy="399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Calibri"/>
                <a:ea typeface="Calibri"/>
                <a:cs typeface="Calibri"/>
                <a:sym typeface="Calibri"/>
              </a:rPr>
              <a:t>JPEG DECODE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80;p48">
            <a:extLst>
              <a:ext uri="{FF2B5EF4-FFF2-40B4-BE49-F238E27FC236}">
                <a16:creationId xmlns:a16="http://schemas.microsoft.com/office/drawing/2014/main" id="{54F1AF57-8EEA-33BB-E9BD-302D2B2661F6}"/>
              </a:ext>
            </a:extLst>
          </p:cNvPr>
          <p:cNvSpPr/>
          <p:nvPr/>
        </p:nvSpPr>
        <p:spPr>
          <a:xfrm>
            <a:off x="3869371" y="2403079"/>
            <a:ext cx="640500" cy="420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CROP</a:t>
            </a:r>
            <a:endParaRPr sz="1700" dirty="0"/>
          </a:p>
        </p:txBody>
      </p:sp>
      <p:sp>
        <p:nvSpPr>
          <p:cNvPr id="28" name="Google Shape;281;p48">
            <a:extLst>
              <a:ext uri="{FF2B5EF4-FFF2-40B4-BE49-F238E27FC236}">
                <a16:creationId xmlns:a16="http://schemas.microsoft.com/office/drawing/2014/main" id="{3CE0E8A9-76BF-2667-B710-356B873165BD}"/>
              </a:ext>
            </a:extLst>
          </p:cNvPr>
          <p:cNvSpPr/>
          <p:nvPr/>
        </p:nvSpPr>
        <p:spPr>
          <a:xfrm>
            <a:off x="4689783" y="2403079"/>
            <a:ext cx="640500" cy="420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latin typeface="Calibri"/>
                <a:ea typeface="Calibri"/>
                <a:cs typeface="Calibri"/>
                <a:sym typeface="Calibri"/>
              </a:rPr>
              <a:t>FLIP</a:t>
            </a:r>
            <a:endParaRPr sz="17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42991D-A240-54E7-70FA-234811A29C8F}"/>
              </a:ext>
            </a:extLst>
          </p:cNvPr>
          <p:cNvSpPr txBox="1"/>
          <p:nvPr/>
        </p:nvSpPr>
        <p:spPr>
          <a:xfrm>
            <a:off x="1730866" y="2083592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INPUT JPEG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EBA4F2-A33B-6294-F5A0-557243FE6F30}"/>
              </a:ext>
            </a:extLst>
          </p:cNvPr>
          <p:cNvSpPr txBox="1"/>
          <p:nvPr/>
        </p:nvSpPr>
        <p:spPr>
          <a:xfrm>
            <a:off x="5819524" y="2080556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OUTPUT JPEG</a:t>
            </a:r>
          </a:p>
        </p:txBody>
      </p:sp>
      <p:pic>
        <p:nvPicPr>
          <p:cNvPr id="34" name="Picture 33" descr="Cat resting on a blanket">
            <a:extLst>
              <a:ext uri="{FF2B5EF4-FFF2-40B4-BE49-F238E27FC236}">
                <a16:creationId xmlns:a16="http://schemas.microsoft.com/office/drawing/2014/main" id="{CF2E15A5-E216-2AC7-B0EE-6A0CC101D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996" y="2295868"/>
            <a:ext cx="650912" cy="466325"/>
          </a:xfrm>
          <a:prstGeom prst="rect">
            <a:avLst/>
          </a:prstGeom>
        </p:spPr>
      </p:pic>
      <p:pic>
        <p:nvPicPr>
          <p:cNvPr id="35" name="Picture 34" descr="Cat resting on a blanket">
            <a:extLst>
              <a:ext uri="{FF2B5EF4-FFF2-40B4-BE49-F238E27FC236}">
                <a16:creationId xmlns:a16="http://schemas.microsoft.com/office/drawing/2014/main" id="{3C1B54A0-22AD-CAE5-6B22-9DC3D402D9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52" t="9870" r="42891" b="39803"/>
          <a:stretch/>
        </p:blipFill>
        <p:spPr>
          <a:xfrm flipV="1">
            <a:off x="6152640" y="2309723"/>
            <a:ext cx="255529" cy="2346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B7C82B-91C0-1B92-CF16-4E40B5A3B910}"/>
              </a:ext>
            </a:extLst>
          </p:cNvPr>
          <p:cNvSpPr txBox="1"/>
          <p:nvPr/>
        </p:nvSpPr>
        <p:spPr>
          <a:xfrm>
            <a:off x="8751404" y="4800599"/>
            <a:ext cx="35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577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23" grpId="0" animBg="1"/>
      <p:bldP spid="24" grpId="0" animBg="1"/>
      <p:bldP spid="11" grpId="0"/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160" name="Google Shape;160;p32"/>
          <p:cNvSpPr txBox="1"/>
          <p:nvPr/>
        </p:nvSpPr>
        <p:spPr>
          <a:xfrm>
            <a:off x="377875" y="358214"/>
            <a:ext cx="7813224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ISSUES WITH CSDs</a:t>
            </a:r>
            <a:endParaRPr sz="11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1;p32">
            <a:extLst>
              <a:ext uri="{FF2B5EF4-FFF2-40B4-BE49-F238E27FC236}">
                <a16:creationId xmlns:a16="http://schemas.microsoft.com/office/drawing/2014/main" id="{AC3F51B8-8AE2-053C-C195-7AEE75A8890D}"/>
              </a:ext>
            </a:extLst>
          </p:cNvPr>
          <p:cNvSpPr txBox="1"/>
          <p:nvPr/>
        </p:nvSpPr>
        <p:spPr>
          <a:xfrm>
            <a:off x="488914" y="1058620"/>
            <a:ext cx="78516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2. CSD frameworks don’t support 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“multi-tenant sharing.”</a:t>
            </a:r>
            <a:endParaRPr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61;p32">
            <a:extLst>
              <a:ext uri="{FF2B5EF4-FFF2-40B4-BE49-F238E27FC236}">
                <a16:creationId xmlns:a16="http://schemas.microsoft.com/office/drawing/2014/main" id="{3605E5E8-2D8F-2A29-C292-F42BCBA6DFDB}"/>
              </a:ext>
            </a:extLst>
          </p:cNvPr>
          <p:cNvSpPr txBox="1"/>
          <p:nvPr/>
        </p:nvSpPr>
        <p:spPr>
          <a:xfrm>
            <a:off x="1992528" y="3819592"/>
            <a:ext cx="444926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 LACK OF USABILITY (CLOUD PLATFORMS)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 RESOURCE WASTAGE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99;p49">
            <a:extLst>
              <a:ext uri="{FF2B5EF4-FFF2-40B4-BE49-F238E27FC236}">
                <a16:creationId xmlns:a16="http://schemas.microsoft.com/office/drawing/2014/main" id="{B7C39000-8F2E-C70F-251F-DE95431D6B5D}"/>
              </a:ext>
            </a:extLst>
          </p:cNvPr>
          <p:cNvSpPr/>
          <p:nvPr/>
        </p:nvSpPr>
        <p:spPr>
          <a:xfrm>
            <a:off x="2625852" y="1732621"/>
            <a:ext cx="13011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HOST APPLICATION 1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00;p49">
            <a:extLst>
              <a:ext uri="{FF2B5EF4-FFF2-40B4-BE49-F238E27FC236}">
                <a16:creationId xmlns:a16="http://schemas.microsoft.com/office/drawing/2014/main" id="{27242332-CE22-C040-A6F0-8FF83A7033A0}"/>
              </a:ext>
            </a:extLst>
          </p:cNvPr>
          <p:cNvSpPr/>
          <p:nvPr/>
        </p:nvSpPr>
        <p:spPr>
          <a:xfrm>
            <a:off x="4522602" y="1732621"/>
            <a:ext cx="1301100" cy="487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HOST APPLICATION 2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01;p49">
            <a:extLst>
              <a:ext uri="{FF2B5EF4-FFF2-40B4-BE49-F238E27FC236}">
                <a16:creationId xmlns:a16="http://schemas.microsoft.com/office/drawing/2014/main" id="{692B9DCD-48CC-2E0C-0B8E-1408C08FED04}"/>
              </a:ext>
            </a:extLst>
          </p:cNvPr>
          <p:cNvSpPr txBox="1"/>
          <p:nvPr/>
        </p:nvSpPr>
        <p:spPr>
          <a:xfrm>
            <a:off x="1379652" y="1731696"/>
            <a:ext cx="1450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COMPUTE ORDER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K1 -&gt; K2 -&gt; K3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02;p49">
            <a:extLst>
              <a:ext uri="{FF2B5EF4-FFF2-40B4-BE49-F238E27FC236}">
                <a16:creationId xmlns:a16="http://schemas.microsoft.com/office/drawing/2014/main" id="{1F9FEEDB-333A-B579-6B9F-6A6CE2296F73}"/>
              </a:ext>
            </a:extLst>
          </p:cNvPr>
          <p:cNvSpPr txBox="1"/>
          <p:nvPr/>
        </p:nvSpPr>
        <p:spPr>
          <a:xfrm>
            <a:off x="5648034" y="1738003"/>
            <a:ext cx="1450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COMPUTE ORDER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K3 -&gt; K2 -&gt; K4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03;p49">
            <a:extLst>
              <a:ext uri="{FF2B5EF4-FFF2-40B4-BE49-F238E27FC236}">
                <a16:creationId xmlns:a16="http://schemas.microsoft.com/office/drawing/2014/main" id="{7A5DFF10-B619-0681-EF7F-9E64CC388E56}"/>
              </a:ext>
            </a:extLst>
          </p:cNvPr>
          <p:cNvSpPr/>
          <p:nvPr/>
        </p:nvSpPr>
        <p:spPr>
          <a:xfrm>
            <a:off x="3253109" y="2443521"/>
            <a:ext cx="1928100" cy="11058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4;p49">
            <a:extLst>
              <a:ext uri="{FF2B5EF4-FFF2-40B4-BE49-F238E27FC236}">
                <a16:creationId xmlns:a16="http://schemas.microsoft.com/office/drawing/2014/main" id="{C6D614C0-E34E-BA0B-96D1-6F188072E1D9}"/>
              </a:ext>
            </a:extLst>
          </p:cNvPr>
          <p:cNvSpPr txBox="1"/>
          <p:nvPr/>
        </p:nvSpPr>
        <p:spPr>
          <a:xfrm>
            <a:off x="3472284" y="2065337"/>
            <a:ext cx="14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CSD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305;p49">
            <a:extLst>
              <a:ext uri="{FF2B5EF4-FFF2-40B4-BE49-F238E27FC236}">
                <a16:creationId xmlns:a16="http://schemas.microsoft.com/office/drawing/2014/main" id="{55BBB3EE-41F8-81E4-FD18-689FB0356779}"/>
              </a:ext>
            </a:extLst>
          </p:cNvPr>
          <p:cNvCxnSpPr>
            <a:stCxn id="8" idx="2"/>
            <a:endCxn id="8" idx="0"/>
          </p:cNvCxnSpPr>
          <p:nvPr/>
        </p:nvCxnSpPr>
        <p:spPr>
          <a:xfrm rot="10800000">
            <a:off x="4217159" y="2443521"/>
            <a:ext cx="0" cy="110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" name="Google Shape;306;p49">
            <a:extLst>
              <a:ext uri="{FF2B5EF4-FFF2-40B4-BE49-F238E27FC236}">
                <a16:creationId xmlns:a16="http://schemas.microsoft.com/office/drawing/2014/main" id="{FF43941A-AD33-7BC2-FBE8-EFFCDA0CB18B}"/>
              </a:ext>
            </a:extLst>
          </p:cNvPr>
          <p:cNvSpPr/>
          <p:nvPr/>
        </p:nvSpPr>
        <p:spPr>
          <a:xfrm>
            <a:off x="3331778" y="2750171"/>
            <a:ext cx="816600" cy="487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COMPUTE RESOURCES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07;p49">
            <a:extLst>
              <a:ext uri="{FF2B5EF4-FFF2-40B4-BE49-F238E27FC236}">
                <a16:creationId xmlns:a16="http://schemas.microsoft.com/office/drawing/2014/main" id="{12164E6B-A9AE-DC7D-BF66-8D8BD3541589}"/>
              </a:ext>
            </a:extLst>
          </p:cNvPr>
          <p:cNvSpPr/>
          <p:nvPr/>
        </p:nvSpPr>
        <p:spPr>
          <a:xfrm>
            <a:off x="4295926" y="2750171"/>
            <a:ext cx="816600" cy="487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MEMORY RESOURCES</a:t>
            </a:r>
            <a:endParaRPr sz="1600"/>
          </a:p>
        </p:txBody>
      </p:sp>
      <p:cxnSp>
        <p:nvCxnSpPr>
          <p:cNvPr id="27" name="Google Shape;308;p49">
            <a:extLst>
              <a:ext uri="{FF2B5EF4-FFF2-40B4-BE49-F238E27FC236}">
                <a16:creationId xmlns:a16="http://schemas.microsoft.com/office/drawing/2014/main" id="{5FA71648-41BF-4F2C-2FC0-23270061A4F8}"/>
              </a:ext>
            </a:extLst>
          </p:cNvPr>
          <p:cNvCxnSpPr>
            <a:stCxn id="2" idx="2"/>
            <a:endCxn id="9" idx="2"/>
          </p:cNvCxnSpPr>
          <p:nvPr/>
        </p:nvCxnSpPr>
        <p:spPr>
          <a:xfrm>
            <a:off x="3276402" y="2220421"/>
            <a:ext cx="921000" cy="2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309;p49">
            <a:extLst>
              <a:ext uri="{FF2B5EF4-FFF2-40B4-BE49-F238E27FC236}">
                <a16:creationId xmlns:a16="http://schemas.microsoft.com/office/drawing/2014/main" id="{2C4A2E1A-837D-4E2D-4E24-BFC8BE7FC2A0}"/>
              </a:ext>
            </a:extLst>
          </p:cNvPr>
          <p:cNvCxnSpPr>
            <a:cxnSpLocks/>
          </p:cNvCxnSpPr>
          <p:nvPr/>
        </p:nvCxnSpPr>
        <p:spPr>
          <a:xfrm rot="10800000">
            <a:off x="3262879" y="2216837"/>
            <a:ext cx="939600" cy="24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310;p49">
            <a:extLst>
              <a:ext uri="{FF2B5EF4-FFF2-40B4-BE49-F238E27FC236}">
                <a16:creationId xmlns:a16="http://schemas.microsoft.com/office/drawing/2014/main" id="{498D08E8-F96F-0AFA-5651-2C707DEF7EA4}"/>
              </a:ext>
            </a:extLst>
          </p:cNvPr>
          <p:cNvCxnSpPr>
            <a:endCxn id="9" idx="2"/>
          </p:cNvCxnSpPr>
          <p:nvPr/>
        </p:nvCxnSpPr>
        <p:spPr>
          <a:xfrm flipH="1">
            <a:off x="4197534" y="2221337"/>
            <a:ext cx="960300" cy="24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311;p49">
            <a:extLst>
              <a:ext uri="{FF2B5EF4-FFF2-40B4-BE49-F238E27FC236}">
                <a16:creationId xmlns:a16="http://schemas.microsoft.com/office/drawing/2014/main" id="{D9E5C879-5611-A66D-74CA-39771EA228DB}"/>
              </a:ext>
            </a:extLst>
          </p:cNvPr>
          <p:cNvCxnSpPr>
            <a:cxnSpLocks/>
          </p:cNvCxnSpPr>
          <p:nvPr/>
        </p:nvCxnSpPr>
        <p:spPr>
          <a:xfrm rot="10800000" flipH="1">
            <a:off x="4207418" y="2221337"/>
            <a:ext cx="963900" cy="24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312;p49">
            <a:extLst>
              <a:ext uri="{FF2B5EF4-FFF2-40B4-BE49-F238E27FC236}">
                <a16:creationId xmlns:a16="http://schemas.microsoft.com/office/drawing/2014/main" id="{2296B9EF-48DB-86B7-561C-B582B041EAB9}"/>
              </a:ext>
            </a:extLst>
          </p:cNvPr>
          <p:cNvSpPr txBox="1"/>
          <p:nvPr/>
        </p:nvSpPr>
        <p:spPr>
          <a:xfrm>
            <a:off x="5260077" y="2534721"/>
            <a:ext cx="145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HARDWIRED</a:t>
            </a:r>
            <a:endParaRPr sz="12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endParaRPr sz="12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DEEMED UNUSABLE</a:t>
            </a:r>
            <a:endParaRPr sz="12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13;p49">
            <a:extLst>
              <a:ext uri="{FF2B5EF4-FFF2-40B4-BE49-F238E27FC236}">
                <a16:creationId xmlns:a16="http://schemas.microsoft.com/office/drawing/2014/main" id="{88BA60EF-EEC6-3F6A-FE0A-152E6AB9D6CF}"/>
              </a:ext>
            </a:extLst>
          </p:cNvPr>
          <p:cNvSpPr txBox="1"/>
          <p:nvPr/>
        </p:nvSpPr>
        <p:spPr>
          <a:xfrm>
            <a:off x="3570676" y="3489446"/>
            <a:ext cx="145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MULTIPLE APPLICATIONS SHARING CSD</a:t>
            </a:r>
            <a:endParaRPr sz="800" b="1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14B41-C3EF-7E8A-AB2B-4FC14AF55DCA}"/>
              </a:ext>
            </a:extLst>
          </p:cNvPr>
          <p:cNvSpPr txBox="1"/>
          <p:nvPr/>
        </p:nvSpPr>
        <p:spPr>
          <a:xfrm>
            <a:off x="8751404" y="4800599"/>
            <a:ext cx="35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974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3" grpId="0" animBg="1"/>
      <p:bldP spid="4" grpId="0"/>
      <p:bldP spid="7" grpId="0"/>
      <p:bldP spid="8" grpId="0" animBg="1"/>
      <p:bldP spid="9" grpId="0"/>
      <p:bldP spid="11" grpId="0" animBg="1"/>
      <p:bldP spid="12" grpId="0" animBg="1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160" name="Google Shape;160;p32"/>
          <p:cNvSpPr txBox="1"/>
          <p:nvPr/>
        </p:nvSpPr>
        <p:spPr>
          <a:xfrm>
            <a:off x="377875" y="358214"/>
            <a:ext cx="7813224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ISSUES WITH CSDs</a:t>
            </a:r>
            <a:endParaRPr sz="11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1;p32">
            <a:extLst>
              <a:ext uri="{FF2B5EF4-FFF2-40B4-BE49-F238E27FC236}">
                <a16:creationId xmlns:a16="http://schemas.microsoft.com/office/drawing/2014/main" id="{AC3F51B8-8AE2-053C-C195-7AEE75A8890D}"/>
              </a:ext>
            </a:extLst>
          </p:cNvPr>
          <p:cNvSpPr txBox="1"/>
          <p:nvPr/>
        </p:nvSpPr>
        <p:spPr>
          <a:xfrm>
            <a:off x="272108" y="1127670"/>
            <a:ext cx="824324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“Host Application logic and resource management dependency” – </a:t>
            </a:r>
            <a:r>
              <a:rPr lang="en-US" sz="16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Programming Headache</a:t>
            </a:r>
            <a:endParaRPr sz="1600" b="1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A person standing in front of a computer&#10;&#10;Description automatically generated with low confidence">
            <a:extLst>
              <a:ext uri="{FF2B5EF4-FFF2-40B4-BE49-F238E27FC236}">
                <a16:creationId xmlns:a16="http://schemas.microsoft.com/office/drawing/2014/main" id="{0F033ACF-7CFB-51A9-E8CC-996AEFBF2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986" y="1470619"/>
            <a:ext cx="2371665" cy="2371665"/>
          </a:xfrm>
          <a:prstGeom prst="rect">
            <a:avLst/>
          </a:prstGeom>
        </p:spPr>
      </p:pic>
      <p:sp>
        <p:nvSpPr>
          <p:cNvPr id="26" name="Google Shape;161;p32">
            <a:extLst>
              <a:ext uri="{FF2B5EF4-FFF2-40B4-BE49-F238E27FC236}">
                <a16:creationId xmlns:a16="http://schemas.microsoft.com/office/drawing/2014/main" id="{3605E5E8-2D8F-2A29-C292-F42BCBA6DFDB}"/>
              </a:ext>
            </a:extLst>
          </p:cNvPr>
          <p:cNvSpPr txBox="1"/>
          <p:nvPr/>
        </p:nvSpPr>
        <p:spPr>
          <a:xfrm>
            <a:off x="1993265" y="3584974"/>
            <a:ext cx="444926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 CUMBERSOME PROGRAMMING INTERFACE</a:t>
            </a:r>
            <a:b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 NOT APPLICATION AGNOSTIC</a:t>
            </a:r>
            <a:endParaRPr sz="16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00247-428D-5D52-19BB-B7025F278B6B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42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1714500" y="1843103"/>
            <a:ext cx="5715000" cy="1471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61;p32">
            <a:extLst>
              <a:ext uri="{FF2B5EF4-FFF2-40B4-BE49-F238E27FC236}">
                <a16:creationId xmlns:a16="http://schemas.microsoft.com/office/drawing/2014/main" id="{DA2CD0A9-B9B7-F5FD-7983-61B4DDB60F90}"/>
              </a:ext>
            </a:extLst>
          </p:cNvPr>
          <p:cNvSpPr txBox="1"/>
          <p:nvPr/>
        </p:nvSpPr>
        <p:spPr>
          <a:xfrm>
            <a:off x="2347369" y="1518436"/>
            <a:ext cx="4449262" cy="181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SOLUTION?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WE PRESENT…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6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4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4000" b="1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ProcPIPE</a:t>
            </a:r>
            <a:r>
              <a:rPr lang="en-US" sz="4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40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45924-97FA-BEF9-0AE1-6D581F42F3CC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868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0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751" name="Google Shape;751;p80"/>
          <p:cNvSpPr/>
          <p:nvPr/>
        </p:nvSpPr>
        <p:spPr>
          <a:xfrm>
            <a:off x="4983626" y="211819"/>
            <a:ext cx="3480900" cy="1301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2" name="Google Shape;752;p80"/>
          <p:cNvSpPr/>
          <p:nvPr/>
        </p:nvSpPr>
        <p:spPr>
          <a:xfrm>
            <a:off x="4966600" y="2009400"/>
            <a:ext cx="3480900" cy="2880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80"/>
          <p:cNvSpPr txBox="1"/>
          <p:nvPr/>
        </p:nvSpPr>
        <p:spPr>
          <a:xfrm>
            <a:off x="6159068" y="411700"/>
            <a:ext cx="102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HOST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80"/>
          <p:cNvSpPr txBox="1"/>
          <p:nvPr/>
        </p:nvSpPr>
        <p:spPr>
          <a:xfrm>
            <a:off x="5045284" y="1184022"/>
            <a:ext cx="2541726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EXECUTE</a:t>
            </a:r>
            <a:r>
              <a:rPr lang="en" sz="7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(bat.jpg, [JPEG_decoder, Crop, Flip]) - DYNAMIC</a:t>
            </a:r>
            <a:endParaRPr sz="700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80"/>
          <p:cNvSpPr/>
          <p:nvPr/>
        </p:nvSpPr>
        <p:spPr>
          <a:xfrm>
            <a:off x="5868325" y="1531425"/>
            <a:ext cx="2567400" cy="45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68" name="Google Shape;768;p80"/>
          <p:cNvCxnSpPr/>
          <p:nvPr/>
        </p:nvCxnSpPr>
        <p:spPr>
          <a:xfrm>
            <a:off x="6923425" y="1531425"/>
            <a:ext cx="0" cy="4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70" name="Google Shape;770;p80"/>
          <p:cNvSpPr/>
          <p:nvPr/>
        </p:nvSpPr>
        <p:spPr>
          <a:xfrm>
            <a:off x="5027350" y="2270200"/>
            <a:ext cx="3359400" cy="10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80"/>
          <p:cNvSpPr txBox="1"/>
          <p:nvPr/>
        </p:nvSpPr>
        <p:spPr>
          <a:xfrm>
            <a:off x="4859763" y="3059100"/>
            <a:ext cx="102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SMART SSD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80"/>
          <p:cNvSpPr/>
          <p:nvPr/>
        </p:nvSpPr>
        <p:spPr>
          <a:xfrm>
            <a:off x="7043850" y="1607525"/>
            <a:ext cx="641100" cy="29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/>
              <a:t>[bat.jpg]</a:t>
            </a:r>
            <a:endParaRPr sz="600" b="1" dirty="0"/>
          </a:p>
        </p:txBody>
      </p:sp>
      <p:sp>
        <p:nvSpPr>
          <p:cNvPr id="776" name="Google Shape;776;p80"/>
          <p:cNvSpPr/>
          <p:nvPr/>
        </p:nvSpPr>
        <p:spPr>
          <a:xfrm>
            <a:off x="5120275" y="2395650"/>
            <a:ext cx="1705200" cy="678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80"/>
          <p:cNvSpPr txBox="1"/>
          <p:nvPr/>
        </p:nvSpPr>
        <p:spPr>
          <a:xfrm>
            <a:off x="6159068" y="2840390"/>
            <a:ext cx="102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SSD</a:t>
            </a:r>
            <a:endParaRPr sz="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0"/>
          <p:cNvSpPr/>
          <p:nvPr/>
        </p:nvSpPr>
        <p:spPr>
          <a:xfrm>
            <a:off x="7387950" y="2391100"/>
            <a:ext cx="727800" cy="292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/>
              <a:t>DEVICE DRAM (CMA)</a:t>
            </a:r>
            <a:endParaRPr sz="600" b="1"/>
          </a:p>
        </p:txBody>
      </p:sp>
      <p:sp>
        <p:nvSpPr>
          <p:cNvPr id="779" name="Google Shape;779;p80"/>
          <p:cNvSpPr/>
          <p:nvPr/>
        </p:nvSpPr>
        <p:spPr>
          <a:xfrm>
            <a:off x="7387950" y="2924500"/>
            <a:ext cx="727800" cy="292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FPGA</a:t>
            </a:r>
            <a:endParaRPr sz="900" b="1"/>
          </a:p>
        </p:txBody>
      </p:sp>
      <p:cxnSp>
        <p:nvCxnSpPr>
          <p:cNvPr id="780" name="Google Shape;780;p80"/>
          <p:cNvCxnSpPr>
            <a:stCxn id="778" idx="1"/>
          </p:cNvCxnSpPr>
          <p:nvPr/>
        </p:nvCxnSpPr>
        <p:spPr>
          <a:xfrm rot="10800000">
            <a:off x="5868450" y="1982050"/>
            <a:ext cx="1519500" cy="55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80"/>
          <p:cNvCxnSpPr>
            <a:stCxn id="778" idx="3"/>
          </p:cNvCxnSpPr>
          <p:nvPr/>
        </p:nvCxnSpPr>
        <p:spPr>
          <a:xfrm rot="10800000" flipH="1">
            <a:off x="8115750" y="1982050"/>
            <a:ext cx="317400" cy="55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82" name="Google Shape;782;p80"/>
          <p:cNvSpPr/>
          <p:nvPr/>
        </p:nvSpPr>
        <p:spPr>
          <a:xfrm>
            <a:off x="6834775" y="2530400"/>
            <a:ext cx="553200" cy="51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80"/>
          <p:cNvSpPr/>
          <p:nvPr/>
        </p:nvSpPr>
        <p:spPr>
          <a:xfrm rot="5400000">
            <a:off x="7635450" y="2779046"/>
            <a:ext cx="217500" cy="51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80"/>
          <p:cNvSpPr txBox="1"/>
          <p:nvPr/>
        </p:nvSpPr>
        <p:spPr>
          <a:xfrm>
            <a:off x="6806121" y="2473975"/>
            <a:ext cx="61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P2P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80"/>
          <p:cNvSpPr txBox="1"/>
          <p:nvPr/>
        </p:nvSpPr>
        <p:spPr>
          <a:xfrm>
            <a:off x="7544890" y="2654252"/>
            <a:ext cx="61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P2P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80"/>
          <p:cNvSpPr/>
          <p:nvPr/>
        </p:nvSpPr>
        <p:spPr>
          <a:xfrm>
            <a:off x="5233644" y="2588550"/>
            <a:ext cx="641100" cy="29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/>
              <a:t>[bat.jpg]</a:t>
            </a:r>
            <a:endParaRPr sz="600" b="1" dirty="0"/>
          </a:p>
        </p:txBody>
      </p:sp>
      <p:sp>
        <p:nvSpPr>
          <p:cNvPr id="787" name="Google Shape;787;p80"/>
          <p:cNvSpPr/>
          <p:nvPr/>
        </p:nvSpPr>
        <p:spPr>
          <a:xfrm>
            <a:off x="5078450" y="3459675"/>
            <a:ext cx="3266400" cy="1206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80"/>
          <p:cNvSpPr/>
          <p:nvPr/>
        </p:nvSpPr>
        <p:spPr>
          <a:xfrm>
            <a:off x="6082983" y="2588554"/>
            <a:ext cx="641100" cy="29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/>
              <a:t>[cat.jpg]</a:t>
            </a:r>
            <a:endParaRPr sz="600" b="1" dirty="0"/>
          </a:p>
        </p:txBody>
      </p:sp>
      <p:sp>
        <p:nvSpPr>
          <p:cNvPr id="789" name="Google Shape;789;p80"/>
          <p:cNvSpPr txBox="1"/>
          <p:nvPr/>
        </p:nvSpPr>
        <p:spPr>
          <a:xfrm>
            <a:off x="5035821" y="2786177"/>
            <a:ext cx="61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LBA 0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80"/>
          <p:cNvSpPr txBox="1"/>
          <p:nvPr/>
        </p:nvSpPr>
        <p:spPr>
          <a:xfrm>
            <a:off x="5885654" y="2792089"/>
            <a:ext cx="61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latin typeface="Calibri"/>
                <a:ea typeface="Calibri"/>
                <a:cs typeface="Calibri"/>
                <a:sym typeface="Calibri"/>
              </a:rPr>
              <a:t>LBA 1</a:t>
            </a:r>
            <a:endParaRPr sz="7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1" name="Google Shape;791;p80"/>
          <p:cNvCxnSpPr>
            <a:cxnSpLocks/>
            <a:endCxn id="786" idx="0"/>
          </p:cNvCxnSpPr>
          <p:nvPr/>
        </p:nvCxnSpPr>
        <p:spPr>
          <a:xfrm>
            <a:off x="5551425" y="1453225"/>
            <a:ext cx="2700" cy="11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4" name="Google Shape;794;p80"/>
          <p:cNvCxnSpPr>
            <a:stCxn id="786" idx="0"/>
            <a:endCxn id="773" idx="2"/>
          </p:cNvCxnSpPr>
          <p:nvPr/>
        </p:nvCxnSpPr>
        <p:spPr>
          <a:xfrm rot="-5400000">
            <a:off x="6115044" y="1339200"/>
            <a:ext cx="688500" cy="18102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5" name="Google Shape;795;p80"/>
          <p:cNvSpPr/>
          <p:nvPr/>
        </p:nvSpPr>
        <p:spPr>
          <a:xfrm>
            <a:off x="6130838" y="1596500"/>
            <a:ext cx="641100" cy="29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/>
              <a:t>Preprocessed</a:t>
            </a:r>
            <a:endParaRPr sz="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/>
              <a:t>bat.jpg  </a:t>
            </a:r>
            <a:endParaRPr sz="500" b="1"/>
          </a:p>
        </p:txBody>
      </p:sp>
      <p:sp>
        <p:nvSpPr>
          <p:cNvPr id="796" name="Google Shape;796;p80"/>
          <p:cNvSpPr txBox="1"/>
          <p:nvPr/>
        </p:nvSpPr>
        <p:spPr>
          <a:xfrm>
            <a:off x="5691337" y="1605802"/>
            <a:ext cx="61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CMA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0"/>
          <p:cNvSpPr/>
          <p:nvPr/>
        </p:nvSpPr>
        <p:spPr>
          <a:xfrm>
            <a:off x="6286664" y="3538700"/>
            <a:ext cx="845100" cy="338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ARBITER</a:t>
            </a:r>
            <a:endParaRPr sz="1000" b="1"/>
          </a:p>
        </p:txBody>
      </p:sp>
      <p:cxnSp>
        <p:nvCxnSpPr>
          <p:cNvPr id="799" name="Google Shape;799;p80"/>
          <p:cNvCxnSpPr>
            <a:stCxn id="779" idx="2"/>
            <a:endCxn id="798" idx="0"/>
          </p:cNvCxnSpPr>
          <p:nvPr/>
        </p:nvCxnSpPr>
        <p:spPr>
          <a:xfrm flipH="1">
            <a:off x="6709350" y="3217000"/>
            <a:ext cx="1042500" cy="3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800" name="Google Shape;800;p80"/>
          <p:cNvSpPr/>
          <p:nvPr/>
        </p:nvSpPr>
        <p:spPr>
          <a:xfrm>
            <a:off x="5157450" y="4003300"/>
            <a:ext cx="3096900" cy="599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5" name="Google Shape;815;p80"/>
          <p:cNvCxnSpPr/>
          <p:nvPr/>
        </p:nvCxnSpPr>
        <p:spPr>
          <a:xfrm>
            <a:off x="8117150" y="3218050"/>
            <a:ext cx="227700" cy="23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80"/>
          <p:cNvCxnSpPr/>
          <p:nvPr/>
        </p:nvCxnSpPr>
        <p:spPr>
          <a:xfrm flipH="1">
            <a:off x="5083075" y="3208775"/>
            <a:ext cx="2313900" cy="26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160;p32">
            <a:extLst>
              <a:ext uri="{FF2B5EF4-FFF2-40B4-BE49-F238E27FC236}">
                <a16:creationId xmlns:a16="http://schemas.microsoft.com/office/drawing/2014/main" id="{7A0DDC4C-FEDC-586D-CF11-D086BB3E7DE6}"/>
              </a:ext>
            </a:extLst>
          </p:cNvPr>
          <p:cNvSpPr txBox="1"/>
          <p:nvPr/>
        </p:nvSpPr>
        <p:spPr>
          <a:xfrm>
            <a:off x="377875" y="314900"/>
            <a:ext cx="4161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THE PROPOSAL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A7E7F-FB94-06EF-3796-63183689274E}"/>
              </a:ext>
            </a:extLst>
          </p:cNvPr>
          <p:cNvSpPr txBox="1"/>
          <p:nvPr/>
        </p:nvSpPr>
        <p:spPr>
          <a:xfrm>
            <a:off x="6035403" y="4182375"/>
            <a:ext cx="1319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BLACK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91539-E7C7-1258-C8FA-C0201EEE27EB}"/>
              </a:ext>
            </a:extLst>
          </p:cNvPr>
          <p:cNvSpPr txBox="1"/>
          <p:nvPr/>
        </p:nvSpPr>
        <p:spPr>
          <a:xfrm>
            <a:off x="6939994" y="3569490"/>
            <a:ext cx="1319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accent1"/>
                </a:solidFill>
              </a:rPr>
              <a:t>preprocess bat.jpg </a:t>
            </a:r>
          </a:p>
          <a:p>
            <a:pPr algn="ctr"/>
            <a:r>
              <a:rPr lang="en-US" sz="700" dirty="0">
                <a:solidFill>
                  <a:schemeClr val="accent1"/>
                </a:solidFill>
              </a:rPr>
              <a:t>&amp; write to CMA</a:t>
            </a:r>
          </a:p>
        </p:txBody>
      </p:sp>
      <p:sp>
        <p:nvSpPr>
          <p:cNvPr id="6" name="Google Shape;161;p32">
            <a:extLst>
              <a:ext uri="{FF2B5EF4-FFF2-40B4-BE49-F238E27FC236}">
                <a16:creationId xmlns:a16="http://schemas.microsoft.com/office/drawing/2014/main" id="{56A02BCB-B742-8E69-885E-9B987F26CDF0}"/>
              </a:ext>
            </a:extLst>
          </p:cNvPr>
          <p:cNvSpPr txBox="1"/>
          <p:nvPr/>
        </p:nvSpPr>
        <p:spPr>
          <a:xfrm>
            <a:off x="228894" y="847200"/>
            <a:ext cx="4436876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ARBITER KERNEL</a:t>
            </a:r>
          </a:p>
          <a:p>
            <a:pPr marL="412750" lvl="6" indent="-285750">
              <a:buSzPts val="1600"/>
              <a:buFontTx/>
              <a:buChar char="-"/>
            </a:pPr>
            <a:endParaRPr lang="en-US" sz="1600" dirty="0">
              <a:latin typeface="Calibri"/>
              <a:ea typeface="Calibri"/>
              <a:cs typeface="Calibri"/>
              <a:sym typeface="Calibri"/>
            </a:endParaRPr>
          </a:p>
          <a:p>
            <a:pPr marL="412750" lvl="6" indent="-285750">
              <a:buSzPts val="1600"/>
              <a:buFontTx/>
              <a:buChar char="-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“Delegate resource (compute and memory) management to the accelerator.”</a:t>
            </a:r>
          </a:p>
          <a:p>
            <a:pPr marL="412750" lvl="6" indent="-285750">
              <a:buSzPts val="1600"/>
              <a:buFontTx/>
              <a:buChar char="-"/>
            </a:pPr>
            <a:endParaRPr lang="en-US" sz="1600" dirty="0">
              <a:latin typeface="Calibri"/>
              <a:ea typeface="Calibri"/>
              <a:cs typeface="Calibri"/>
              <a:sym typeface="Calibri"/>
            </a:endParaRPr>
          </a:p>
          <a:p>
            <a:pPr marL="127000" lvl="6">
              <a:buSzPts val="1600"/>
            </a:pP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LEVERAGE RETINA KVS</a:t>
            </a:r>
          </a:p>
          <a:p>
            <a:pPr marL="127000" lvl="6">
              <a:buSzPts val="1600"/>
            </a:pPr>
            <a:endParaRPr lang="en-US" sz="1600" dirty="0">
              <a:latin typeface="Calibri"/>
              <a:ea typeface="Calibri"/>
              <a:cs typeface="Calibri"/>
              <a:sym typeface="Calibri"/>
            </a:endParaRPr>
          </a:p>
          <a:p>
            <a:pPr marL="412750" lvl="6" indent="-285750">
              <a:buSzPts val="1600"/>
              <a:buFontTx/>
              <a:buChar char="-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“in house Key Value Store designed intricately for computational storage”</a:t>
            </a:r>
          </a:p>
          <a:p>
            <a:pPr marL="412750" lvl="6" indent="-285750">
              <a:buSzPts val="1600"/>
              <a:buFontTx/>
              <a:buChar char="-"/>
            </a:pPr>
            <a:endParaRPr lang="en-US" sz="1600" dirty="0">
              <a:latin typeface="Calibri"/>
              <a:ea typeface="Calibri"/>
              <a:cs typeface="Calibri"/>
              <a:sym typeface="Calibri"/>
            </a:endParaRPr>
          </a:p>
          <a:p>
            <a:pPr marL="127000" lvl="6">
              <a:buSzPts val="1600"/>
            </a:pP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FLEXIBLE PROGRAMMING INTERFACE</a:t>
            </a:r>
          </a:p>
          <a:p>
            <a:pPr marL="412750" lvl="6" indent="-285750">
              <a:buSzPts val="1600"/>
              <a:buFontTx/>
              <a:buChar char="-"/>
            </a:pPr>
            <a:endParaRPr lang="en-US" sz="1600" dirty="0">
              <a:latin typeface="Calibri"/>
              <a:ea typeface="Calibri"/>
              <a:cs typeface="Calibri"/>
              <a:sym typeface="Calibri"/>
            </a:endParaRPr>
          </a:p>
          <a:p>
            <a:pPr marL="412750" lvl="6" indent="-285750">
              <a:buSzPts val="1600"/>
              <a:buFontTx/>
              <a:buChar char="-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“host application freed from processing pipeline handling burden”</a:t>
            </a:r>
          </a:p>
          <a:p>
            <a:pPr marL="127000" lvl="6">
              <a:buSzPts val="1600"/>
            </a:pPr>
            <a:endParaRPr lang="en-US" sz="1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A6201C9C-CFF2-9106-3D00-B19E09BD6BDE}"/>
              </a:ext>
            </a:extLst>
          </p:cNvPr>
          <p:cNvSpPr/>
          <p:nvPr/>
        </p:nvSpPr>
        <p:spPr>
          <a:xfrm>
            <a:off x="5486515" y="856373"/>
            <a:ext cx="708934" cy="338700"/>
          </a:xfrm>
          <a:prstGeom prst="cloudCallou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b="1" dirty="0">
                <a:solidFill>
                  <a:schemeClr val="accent1"/>
                </a:solidFill>
              </a:rPr>
              <a:t>LOOKUP IMAGE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E8A073B4-728E-2FC9-0938-9C7DD7FCA4DC}"/>
              </a:ext>
            </a:extLst>
          </p:cNvPr>
          <p:cNvSpPr/>
          <p:nvPr/>
        </p:nvSpPr>
        <p:spPr>
          <a:xfrm>
            <a:off x="6402440" y="856373"/>
            <a:ext cx="1246227" cy="338700"/>
          </a:xfrm>
          <a:prstGeom prst="cloudCallou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b="1" dirty="0">
                <a:solidFill>
                  <a:schemeClr val="accent1"/>
                </a:solidFill>
              </a:rPr>
              <a:t>EXECUTE PIPELINE (DYNAMIC ORDER)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5FE78-30B3-112F-BB0E-DC871FB3808F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542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0" animBg="1"/>
      <p:bldP spid="752" grpId="0" animBg="1"/>
      <p:bldP spid="753" grpId="0"/>
      <p:bldP spid="754" grpId="0"/>
      <p:bldP spid="765" grpId="0" animBg="1"/>
      <p:bldP spid="770" grpId="0" animBg="1"/>
      <p:bldP spid="772" grpId="0"/>
      <p:bldP spid="773" grpId="0" animBg="1"/>
      <p:bldP spid="776" grpId="0" animBg="1"/>
      <p:bldP spid="777" grpId="0"/>
      <p:bldP spid="778" grpId="0" animBg="1"/>
      <p:bldP spid="779" grpId="0" animBg="1"/>
      <p:bldP spid="782" grpId="0" animBg="1"/>
      <p:bldP spid="783" grpId="0" animBg="1"/>
      <p:bldP spid="784" grpId="0"/>
      <p:bldP spid="785" grpId="0"/>
      <p:bldP spid="786" grpId="0" animBg="1"/>
      <p:bldP spid="787" grpId="0" animBg="1"/>
      <p:bldP spid="788" grpId="0" animBg="1"/>
      <p:bldP spid="789" grpId="0"/>
      <p:bldP spid="790" grpId="0"/>
      <p:bldP spid="795" grpId="0" animBg="1"/>
      <p:bldP spid="796" grpId="0"/>
      <p:bldP spid="798" grpId="0" animBg="1"/>
      <p:bldP spid="800" grpId="0" animBg="1"/>
      <p:bldP spid="3" grpId="0"/>
      <p:bldP spid="5" grpId="0"/>
      <p:bldP spid="11" grpId="0" animBg="1"/>
      <p:bldP spid="12" grpId="0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>
            <a:spLocks noGrp="1"/>
          </p:cNvSpPr>
          <p:nvPr>
            <p:ph type="title" idx="4294967295"/>
          </p:nvPr>
        </p:nvSpPr>
        <p:spPr>
          <a:xfrm>
            <a:off x="2232234" y="1663621"/>
            <a:ext cx="4761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sz="3300" dirty="0">
              <a:solidFill>
                <a:srgbClr val="F2F2F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sz="3300" dirty="0">
              <a:solidFill>
                <a:srgbClr val="F2F2F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" sz="3300" dirty="0">
                <a:solidFill>
                  <a:srgbClr val="F2F2F2"/>
                </a:solidFill>
              </a:rPr>
              <a:t>Retina: The Cross-layered KVS</a:t>
            </a:r>
            <a:br>
              <a:rPr lang="en" sz="3300" dirty="0">
                <a:solidFill>
                  <a:srgbClr val="F2F2F2"/>
                </a:solidFill>
              </a:rPr>
            </a:br>
            <a:r>
              <a:rPr lang="en" sz="2200" dirty="0">
                <a:solidFill>
                  <a:srgbClr val="F2F2F2"/>
                </a:solidFill>
              </a:rPr>
              <a:t>BACKGROUND</a:t>
            </a:r>
            <a:endParaRPr sz="33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35E06-73CF-9BBD-7B0C-2C7B10CBB3C9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179" name="Google Shape;179;p35"/>
          <p:cNvSpPr txBox="1"/>
          <p:nvPr/>
        </p:nvSpPr>
        <p:spPr>
          <a:xfrm>
            <a:off x="377875" y="314900"/>
            <a:ext cx="4161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Retina KVS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5"/>
          <p:cNvSpPr txBox="1"/>
          <p:nvPr/>
        </p:nvSpPr>
        <p:spPr>
          <a:xfrm>
            <a:off x="474475" y="854675"/>
            <a:ext cx="7851600" cy="136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b="1" dirty="0">
                <a:latin typeface="Calibri"/>
                <a:ea typeface="Calibri"/>
                <a:cs typeface="Calibri"/>
                <a:sym typeface="Calibri"/>
              </a:rPr>
              <a:t>Why do we need a new KVS?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traditional KVs not designed to optimally use the CSD architecture.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1300" y="2584056"/>
            <a:ext cx="2481001" cy="16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9575" y="2544783"/>
            <a:ext cx="3444150" cy="17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 txBox="1"/>
          <p:nvPr/>
        </p:nvSpPr>
        <p:spPr>
          <a:xfrm>
            <a:off x="1738300" y="2055508"/>
            <a:ext cx="5879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600"/>
              <a:buFont typeface="Calibri"/>
              <a:buNone/>
            </a:pPr>
            <a:r>
              <a:rPr lang="en" sz="1600" b="1" i="0" u="none" strike="noStrike" cap="none" dirty="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RocksDB 50% GET, 50% PUT ⇒ CPU bound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4C532C-CBF4-DC66-25C7-33B830864135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189" name="Google Shape;189;p36"/>
          <p:cNvSpPr txBox="1"/>
          <p:nvPr/>
        </p:nvSpPr>
        <p:spPr>
          <a:xfrm>
            <a:off x="377875" y="314900"/>
            <a:ext cx="4161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Retina: The Cross-Layered Structure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05;p38">
            <a:extLst>
              <a:ext uri="{FF2B5EF4-FFF2-40B4-BE49-F238E27FC236}">
                <a16:creationId xmlns:a16="http://schemas.microsoft.com/office/drawing/2014/main" id="{8D1CD554-8DCE-D9B6-52D1-0F69AE5BEC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562" y="2269932"/>
            <a:ext cx="5616626" cy="22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6;p38">
            <a:extLst>
              <a:ext uri="{FF2B5EF4-FFF2-40B4-BE49-F238E27FC236}">
                <a16:creationId xmlns:a16="http://schemas.microsoft.com/office/drawing/2014/main" id="{192408CD-7B00-5974-6E9E-54B4B49C9CB5}"/>
              </a:ext>
            </a:extLst>
          </p:cNvPr>
          <p:cNvSpPr txBox="1"/>
          <p:nvPr/>
        </p:nvSpPr>
        <p:spPr>
          <a:xfrm>
            <a:off x="496891" y="790848"/>
            <a:ext cx="8348700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 CPU</a:t>
            </a:r>
            <a:r>
              <a:rPr lang="en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acts as a control plane</a:t>
            </a:r>
            <a:r>
              <a:rPr lang="en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285750" lvl="2" indent="-28575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r>
              <a:rPr lang="en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triggering FPGA kernel calls, issuing data transfers to/from SSD etc.</a:t>
            </a:r>
          </a:p>
          <a:p>
            <a:pPr marL="285750" lvl="2" indent="-285750">
              <a:lnSpc>
                <a:spcPct val="115000"/>
              </a:lnSpc>
              <a:buSzPts val="1600"/>
              <a:buFont typeface="Arial" panose="020B0604020202020204" pitchFamily="34" charset="0"/>
              <a:buChar char="•"/>
            </a:pPr>
            <a:endParaRPr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FPGA</a:t>
            </a:r>
            <a:r>
              <a:rPr lang="en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performs pure computation: 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operations of the data plane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manipulating and handling data.</a:t>
            </a:r>
            <a:endParaRPr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3D2DD-E0F4-9414-E8C7-DD973A89F41D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219" name="Google Shape;219;p40"/>
          <p:cNvSpPr txBox="1"/>
          <p:nvPr/>
        </p:nvSpPr>
        <p:spPr>
          <a:xfrm>
            <a:off x="377875" y="314900"/>
            <a:ext cx="4488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Retina KVS : Mirror Cache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506516" y="867850"/>
            <a:ext cx="8348700" cy="186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Avoid loading pages into FPGA DDR at every read/write.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Uses the </a:t>
            </a:r>
            <a:r>
              <a:rPr lang="en" b="1" i="1" dirty="0">
                <a:latin typeface="Calibri"/>
                <a:ea typeface="Calibri"/>
                <a:cs typeface="Calibri"/>
                <a:sym typeface="Calibri"/>
              </a:rPr>
              <a:t>Common Memory Area (CMA)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 to cache recently accessed pages and </a:t>
            </a:r>
            <a:r>
              <a:rPr lang="en" b="1" i="1" dirty="0">
                <a:latin typeface="Calibri"/>
                <a:ea typeface="Calibri"/>
                <a:cs typeface="Calibri"/>
                <a:sym typeface="Calibri"/>
              </a:rPr>
              <a:t>Host DRAM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 to cache its corresponding metadata.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5" y="2258074"/>
            <a:ext cx="3820230" cy="218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443CB-7BB0-893C-BA46-295285877237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235" name="Google Shape;235;p42"/>
          <p:cNvSpPr txBox="1"/>
          <p:nvPr/>
        </p:nvSpPr>
        <p:spPr>
          <a:xfrm>
            <a:off x="377875" y="314900"/>
            <a:ext cx="4488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Retina KVS : Mirror Cache (Basic Design)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113" y="992800"/>
            <a:ext cx="7019776" cy="36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648DDB-EA20-7F4A-02FF-894EE6D67B80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1072860" y="2160857"/>
            <a:ext cx="7412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 dirty="0"/>
              <a:t>ProcPIPE: </a:t>
            </a:r>
            <a:r>
              <a:rPr lang="en-US" b="0" i="0" u="none" strike="noStrike" baseline="0" dirty="0">
                <a:latin typeface="+mj-lt"/>
              </a:rPr>
              <a:t>Offloading processing pipelines on Computational Storage</a:t>
            </a:r>
            <a:endParaRPr dirty="0">
              <a:latin typeface="+mj-lt"/>
            </a:endParaRPr>
          </a:p>
        </p:txBody>
      </p:sp>
      <p:pic>
        <p:nvPicPr>
          <p:cNvPr id="134" name="Google Shape;134;p28" descr="Virginia Te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9628" y="1680406"/>
            <a:ext cx="1763647" cy="33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2185400" y="3302375"/>
            <a:ext cx="5481122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-- Shashwat Jain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Changwoo Min, Asst. Professor, Dept of ECE @ Virginia Tech</a:t>
            </a:r>
            <a:endParaRPr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>
            <a:spLocks noGrp="1"/>
          </p:cNvSpPr>
          <p:nvPr>
            <p:ph type="title" idx="4294967295"/>
          </p:nvPr>
        </p:nvSpPr>
        <p:spPr>
          <a:xfrm>
            <a:off x="2232234" y="1663621"/>
            <a:ext cx="4761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sz="3300" dirty="0">
              <a:solidFill>
                <a:srgbClr val="F2F2F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sz="3300" dirty="0">
              <a:solidFill>
                <a:srgbClr val="F2F2F2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" sz="3300" dirty="0">
                <a:solidFill>
                  <a:srgbClr val="F2F2F2"/>
                </a:solidFill>
              </a:rPr>
              <a:t>ARBITER </a:t>
            </a:r>
            <a:br>
              <a:rPr lang="en" sz="3300" dirty="0">
                <a:solidFill>
                  <a:srgbClr val="F2F2F2"/>
                </a:solidFill>
              </a:rPr>
            </a:br>
            <a:r>
              <a:rPr lang="en" sz="2200" dirty="0">
                <a:solidFill>
                  <a:srgbClr val="F2F2F2"/>
                </a:solidFill>
              </a:rPr>
              <a:t>Computational Pipeline Scheduler </a:t>
            </a:r>
            <a:endParaRPr sz="33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3F8E1-DCE0-6A25-4189-3B959FA539F2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326" name="Google Shape;326;p51"/>
          <p:cNvSpPr txBox="1"/>
          <p:nvPr/>
        </p:nvSpPr>
        <p:spPr>
          <a:xfrm>
            <a:off x="377875" y="314900"/>
            <a:ext cx="4488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Arbiter: Computational Pipeline Scheduler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1"/>
          <p:cNvSpPr txBox="1"/>
          <p:nvPr/>
        </p:nvSpPr>
        <p:spPr>
          <a:xfrm>
            <a:off x="628650" y="2186313"/>
            <a:ext cx="78516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“IMPLEMENTED AS A KERNEL IP ON THE FPGA”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FUNCTIONS: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Inter-Kernel and Host Communication</a:t>
            </a: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Pipeline Scheduling</a:t>
            </a: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Memory Management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12A12-EC93-354D-5A36-F34D65D5BBDC}"/>
              </a:ext>
            </a:extLst>
          </p:cNvPr>
          <p:cNvSpPr txBox="1"/>
          <p:nvPr/>
        </p:nvSpPr>
        <p:spPr>
          <a:xfrm>
            <a:off x="628651" y="1349733"/>
            <a:ext cx="785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“Delegate the power and capability to handle memory management, composing compute functions, scheduling the hosts’ compute requests to the near storage accelerator (e.g., FPGA)”.</a:t>
            </a:r>
          </a:p>
          <a:p>
            <a:endParaRPr lang="en-US" dirty="0"/>
          </a:p>
        </p:txBody>
      </p:sp>
      <p:pic>
        <p:nvPicPr>
          <p:cNvPr id="5" name="Graphic 4" descr="User network with solid fill">
            <a:extLst>
              <a:ext uri="{FF2B5EF4-FFF2-40B4-BE49-F238E27FC236}">
                <a16:creationId xmlns:a16="http://schemas.microsoft.com/office/drawing/2014/main" id="{85E64764-D892-BB3B-BF10-76B704271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0771" y="2905067"/>
            <a:ext cx="599810" cy="599810"/>
          </a:xfrm>
          <a:prstGeom prst="rect">
            <a:avLst/>
          </a:prstGeom>
        </p:spPr>
      </p:pic>
      <p:pic>
        <p:nvPicPr>
          <p:cNvPr id="7" name="Graphic 6" descr="List with solid fill">
            <a:extLst>
              <a:ext uri="{FF2B5EF4-FFF2-40B4-BE49-F238E27FC236}">
                <a16:creationId xmlns:a16="http://schemas.microsoft.com/office/drawing/2014/main" id="{1B8D8ACB-7A01-60B9-6362-1EAD1DA36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5282" y="3386587"/>
            <a:ext cx="516756" cy="516756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327F0E41-3B77-1FF7-2191-8A85E73BFC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36220" y="3844020"/>
            <a:ext cx="516756" cy="5167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3A331C-5496-A6DC-8767-1B70392714F3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333" name="Google Shape;333;p52"/>
          <p:cNvSpPr txBox="1"/>
          <p:nvPr/>
        </p:nvSpPr>
        <p:spPr>
          <a:xfrm>
            <a:off x="377875" y="314900"/>
            <a:ext cx="4829392" cy="42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</a:rPr>
              <a:t>Arbiter: Inter-Kernel and Host Communication</a:t>
            </a:r>
            <a:endParaRPr lang="en-US"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2"/>
          <p:cNvSpPr txBox="1"/>
          <p:nvPr/>
        </p:nvSpPr>
        <p:spPr>
          <a:xfrm>
            <a:off x="730574" y="864950"/>
            <a:ext cx="700475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communicates with host via streams or memory mapping based on hardware.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inter-kernel communication is through accelerator streams (memory queue to exchange data).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5" name="Google Shape;335;p52"/>
          <p:cNvCxnSpPr/>
          <p:nvPr/>
        </p:nvCxnSpPr>
        <p:spPr>
          <a:xfrm>
            <a:off x="2666075" y="2651200"/>
            <a:ext cx="0" cy="887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52"/>
          <p:cNvSpPr txBox="1"/>
          <p:nvPr/>
        </p:nvSpPr>
        <p:spPr>
          <a:xfrm>
            <a:off x="1467984" y="2832400"/>
            <a:ext cx="1197966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Calibri"/>
                <a:ea typeface="Calibri"/>
                <a:cs typeface="Calibri"/>
                <a:sym typeface="Calibri"/>
              </a:rPr>
              <a:t>HOST APPLICATION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2"/>
          <p:cNvSpPr/>
          <p:nvPr/>
        </p:nvSpPr>
        <p:spPr>
          <a:xfrm>
            <a:off x="3660375" y="2884750"/>
            <a:ext cx="1050000" cy="42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ARBITER KERNEL </a:t>
            </a:r>
            <a:endParaRPr sz="1800"/>
          </a:p>
        </p:txBody>
      </p:sp>
      <p:sp>
        <p:nvSpPr>
          <p:cNvPr id="338" name="Google Shape;338;p52"/>
          <p:cNvSpPr/>
          <p:nvPr/>
        </p:nvSpPr>
        <p:spPr>
          <a:xfrm>
            <a:off x="3660375" y="2047475"/>
            <a:ext cx="1050000" cy="420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KERNEL 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2"/>
          <p:cNvSpPr/>
          <p:nvPr/>
        </p:nvSpPr>
        <p:spPr>
          <a:xfrm>
            <a:off x="3660375" y="3722025"/>
            <a:ext cx="1050000" cy="420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KERNEL 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/>
          </a:p>
        </p:txBody>
      </p:sp>
      <p:sp>
        <p:nvSpPr>
          <p:cNvPr id="340" name="Google Shape;340;p52"/>
          <p:cNvSpPr/>
          <p:nvPr/>
        </p:nvSpPr>
        <p:spPr>
          <a:xfrm>
            <a:off x="5342400" y="2884750"/>
            <a:ext cx="1050000" cy="420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KERNEL 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sz="1200"/>
          </a:p>
        </p:txBody>
      </p:sp>
      <p:sp>
        <p:nvSpPr>
          <p:cNvPr id="341" name="Google Shape;341;p52"/>
          <p:cNvSpPr/>
          <p:nvPr/>
        </p:nvSpPr>
        <p:spPr>
          <a:xfrm>
            <a:off x="2680000" y="3055425"/>
            <a:ext cx="980400" cy="55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52"/>
          <p:cNvSpPr txBox="1"/>
          <p:nvPr/>
        </p:nvSpPr>
        <p:spPr>
          <a:xfrm>
            <a:off x="2736775" y="2689425"/>
            <a:ext cx="85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INPUT 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ORDER: 1,2,3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2"/>
          <p:cNvSpPr txBox="1"/>
          <p:nvPr/>
        </p:nvSpPr>
        <p:spPr>
          <a:xfrm>
            <a:off x="2736775" y="3055425"/>
            <a:ext cx="85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ORDER: 3,1,2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52"/>
          <p:cNvSpPr/>
          <p:nvPr/>
        </p:nvSpPr>
        <p:spPr>
          <a:xfrm>
            <a:off x="4047900" y="2467868"/>
            <a:ext cx="55800" cy="4203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2"/>
          <p:cNvSpPr/>
          <p:nvPr/>
        </p:nvSpPr>
        <p:spPr>
          <a:xfrm rot="10800000">
            <a:off x="4047900" y="3305043"/>
            <a:ext cx="55800" cy="4203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2"/>
          <p:cNvSpPr/>
          <p:nvPr/>
        </p:nvSpPr>
        <p:spPr>
          <a:xfrm rot="5400000">
            <a:off x="4998403" y="2730975"/>
            <a:ext cx="55800" cy="6321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2"/>
          <p:cNvSpPr/>
          <p:nvPr/>
        </p:nvSpPr>
        <p:spPr>
          <a:xfrm rot="10800000">
            <a:off x="4200300" y="2467868"/>
            <a:ext cx="55800" cy="4203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2"/>
          <p:cNvSpPr/>
          <p:nvPr/>
        </p:nvSpPr>
        <p:spPr>
          <a:xfrm>
            <a:off x="4200300" y="3306068"/>
            <a:ext cx="55800" cy="4203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2"/>
          <p:cNvSpPr/>
          <p:nvPr/>
        </p:nvSpPr>
        <p:spPr>
          <a:xfrm rot="-5400000">
            <a:off x="4998403" y="2807175"/>
            <a:ext cx="55800" cy="6321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2"/>
          <p:cNvSpPr/>
          <p:nvPr/>
        </p:nvSpPr>
        <p:spPr>
          <a:xfrm rot="5400000">
            <a:off x="5150803" y="1816575"/>
            <a:ext cx="55800" cy="6321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2"/>
          <p:cNvSpPr/>
          <p:nvPr/>
        </p:nvSpPr>
        <p:spPr>
          <a:xfrm rot="-5400000">
            <a:off x="5150803" y="1968975"/>
            <a:ext cx="55800" cy="632100"/>
          </a:xfrm>
          <a:prstGeom prst="upArrow">
            <a:avLst>
              <a:gd name="adj1" fmla="val 33423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4850200" y="2412375"/>
            <a:ext cx="669600" cy="55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2"/>
          <p:cNvSpPr txBox="1"/>
          <p:nvPr/>
        </p:nvSpPr>
        <p:spPr>
          <a:xfrm>
            <a:off x="5632113" y="1962939"/>
            <a:ext cx="71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In Stream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2"/>
          <p:cNvSpPr txBox="1"/>
          <p:nvPr/>
        </p:nvSpPr>
        <p:spPr>
          <a:xfrm>
            <a:off x="5578425" y="2120215"/>
            <a:ext cx="820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Out Stream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2"/>
          <p:cNvSpPr txBox="1"/>
          <p:nvPr/>
        </p:nvSpPr>
        <p:spPr>
          <a:xfrm>
            <a:off x="5374033" y="2269638"/>
            <a:ext cx="1227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Memory Mapping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A72C7A-2756-611B-230D-725B688F011E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397" name="Google Shape;397;p57"/>
          <p:cNvSpPr txBox="1"/>
          <p:nvPr/>
        </p:nvSpPr>
        <p:spPr>
          <a:xfrm>
            <a:off x="377875" y="314900"/>
            <a:ext cx="4488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Retina Arbiter : Inter-Kernel Communication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57"/>
          <p:cNvSpPr txBox="1"/>
          <p:nvPr/>
        </p:nvSpPr>
        <p:spPr>
          <a:xfrm>
            <a:off x="646200" y="2035650"/>
            <a:ext cx="78516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Sequence Number (1 Byte)</a:t>
            </a: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: ID corresponding to the pipeline sequence for the current task/input.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Stage Number (1 Byte)</a:t>
            </a: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: What is the current operation happening within the whole pipeline of multiple compute kernels. Index of operation in the pipeline kernel stage list.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Stage IDs (Max Number of Pipeline Stages * 1 Byte)</a:t>
            </a: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: Sequential list of all the compute kernel IDs in the current pipeline. 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Sub-Buffer Offset In (1 Byte)</a:t>
            </a: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Offset of the  input buffer in the CMA that holds the output from the previous compute kernel/ Arbiter in the pipeline.</a:t>
            </a: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Sub-Buffer Offset Out (1 Byte)</a:t>
            </a: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Offset of the  output buffer in the CMA that will hold the output from the current compute kernel in the pipeline.</a:t>
            </a: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SzPts val="1100"/>
              <a:buFont typeface="Calibri"/>
              <a:buChar char="-"/>
            </a:pPr>
            <a:r>
              <a:rPr lang="en" sz="1100" b="1" dirty="0">
                <a:latin typeface="Calibri"/>
                <a:ea typeface="Calibri"/>
                <a:cs typeface="Calibri"/>
                <a:sym typeface="Calibri"/>
              </a:rPr>
              <a:t>Payload (x bytes): </a:t>
            </a:r>
            <a:r>
              <a:rPr lang="en" sz="1100" dirty="0">
                <a:latin typeface="Calibri"/>
                <a:ea typeface="Calibri"/>
                <a:cs typeface="Calibri"/>
                <a:sym typeface="Calibri"/>
              </a:rPr>
              <a:t>holds the kernel specific details (arguments to kernel, configuration)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57"/>
          <p:cNvSpPr txBox="1"/>
          <p:nvPr/>
        </p:nvSpPr>
        <p:spPr>
          <a:xfrm>
            <a:off x="3216150" y="1393225"/>
            <a:ext cx="2595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Calibri"/>
                <a:ea typeface="Calibri"/>
                <a:cs typeface="Calibri"/>
                <a:sym typeface="Calibri"/>
              </a:rPr>
              <a:t>Packet Format for Arbiter_Kernel Communication</a:t>
            </a:r>
            <a:endParaRPr sz="9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7"/>
          <p:cNvSpPr txBox="1"/>
          <p:nvPr/>
        </p:nvSpPr>
        <p:spPr>
          <a:xfrm>
            <a:off x="663750" y="735200"/>
            <a:ext cx="785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000"/>
          </a:p>
        </p:txBody>
      </p:sp>
      <p:graphicFrame>
        <p:nvGraphicFramePr>
          <p:cNvPr id="401" name="Google Shape;401;p57"/>
          <p:cNvGraphicFramePr/>
          <p:nvPr/>
        </p:nvGraphicFramePr>
        <p:xfrm>
          <a:off x="894150" y="1026113"/>
          <a:ext cx="7239000" cy="381000"/>
        </p:xfrm>
        <a:graphic>
          <a:graphicData uri="http://schemas.openxmlformats.org/drawingml/2006/table">
            <a:tbl>
              <a:tblPr>
                <a:noFill/>
                <a:tableStyleId>{5802A88A-934C-4886-B35A-4B5021C89F55}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Sequence Number</a:t>
                      </a:r>
                      <a:endParaRPr sz="9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Stage Number</a:t>
                      </a:r>
                      <a:endParaRPr sz="9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Stage IDs</a:t>
                      </a:r>
                      <a:endParaRPr sz="9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Buffer Offset In</a:t>
                      </a:r>
                      <a:endParaRPr sz="9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Buffer Offset Out</a:t>
                      </a:r>
                      <a:endParaRPr sz="9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/>
                        <a:t>Payload</a:t>
                      </a:r>
                      <a:endParaRPr sz="900" b="1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7D11770-F054-9864-B582-857FA2F14D7C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/>
      <p:bldP spid="39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376" name="Google Shape;376;p55"/>
          <p:cNvSpPr txBox="1"/>
          <p:nvPr/>
        </p:nvSpPr>
        <p:spPr>
          <a:xfrm>
            <a:off x="377875" y="314900"/>
            <a:ext cx="4488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Retina Arbiter : Memory Management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5"/>
          <p:cNvSpPr txBox="1"/>
          <p:nvPr/>
        </p:nvSpPr>
        <p:spPr>
          <a:xfrm>
            <a:off x="466100" y="887833"/>
            <a:ext cx="7851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 dirty="0"/>
              <a:t>Host allocates huge memory buffer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 dirty="0"/>
              <a:t>Logically sub divided into sub-buffers.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 dirty="0"/>
              <a:t>Reference offset to sub buffers shared by arbiter.</a:t>
            </a:r>
            <a:endParaRPr sz="1200" dirty="0"/>
          </a:p>
        </p:txBody>
      </p:sp>
      <p:pic>
        <p:nvPicPr>
          <p:cNvPr id="378" name="Google Shape;37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849" y="1976950"/>
            <a:ext cx="5310574" cy="2232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9" name="Google Shape;379;p55"/>
          <p:cNvGraphicFramePr/>
          <p:nvPr/>
        </p:nvGraphicFramePr>
        <p:xfrm>
          <a:off x="6650950" y="2647960"/>
          <a:ext cx="2297100" cy="274290"/>
        </p:xfrm>
        <a:graphic>
          <a:graphicData uri="http://schemas.openxmlformats.org/drawingml/2006/table">
            <a:tbl>
              <a:tblPr>
                <a:noFill/>
                <a:tableStyleId>{5802A88A-934C-4886-B35A-4B5021C89F55}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2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B1(1)</a:t>
                      </a:r>
                      <a:endParaRPr sz="600" b="1"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B2(1)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B3(1)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B4(0)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…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Bn(0)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0" name="Google Shape;380;p55"/>
          <p:cNvSpPr txBox="1"/>
          <p:nvPr/>
        </p:nvSpPr>
        <p:spPr>
          <a:xfrm>
            <a:off x="6818800" y="2326275"/>
            <a:ext cx="7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Used Sub-Buffers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5"/>
          <p:cNvSpPr txBox="1"/>
          <p:nvPr/>
        </p:nvSpPr>
        <p:spPr>
          <a:xfrm>
            <a:off x="7999900" y="2326275"/>
            <a:ext cx="7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Available Sub-Buffers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5"/>
          <p:cNvSpPr txBox="1"/>
          <p:nvPr/>
        </p:nvSpPr>
        <p:spPr>
          <a:xfrm>
            <a:off x="7033800" y="2892875"/>
            <a:ext cx="16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Sub-Buffer Usage State Array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Maintained by Arbiter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13D38-1654-316A-B053-D893A67C72FD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/>
      <p:bldP spid="380" grpId="0"/>
      <p:bldP spid="381" grpId="0"/>
      <p:bldP spid="38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438" name="Google Shape;438;p62"/>
          <p:cNvSpPr txBox="1"/>
          <p:nvPr/>
        </p:nvSpPr>
        <p:spPr>
          <a:xfrm>
            <a:off x="368600" y="259375"/>
            <a:ext cx="4933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Retina Arbiter : Scheduler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9" name="Google Shape;439;p62"/>
          <p:cNvCxnSpPr/>
          <p:nvPr/>
        </p:nvCxnSpPr>
        <p:spPr>
          <a:xfrm>
            <a:off x="747500" y="1073900"/>
            <a:ext cx="7283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62"/>
          <p:cNvSpPr txBox="1"/>
          <p:nvPr/>
        </p:nvSpPr>
        <p:spPr>
          <a:xfrm>
            <a:off x="3359700" y="745350"/>
            <a:ext cx="2272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Calibri"/>
                <a:ea typeface="Calibri"/>
                <a:cs typeface="Calibri"/>
                <a:sym typeface="Calibri"/>
              </a:rPr>
              <a:t>HOST APPLICATION</a:t>
            </a:r>
            <a:endParaRPr sz="1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62"/>
          <p:cNvSpPr/>
          <p:nvPr/>
        </p:nvSpPr>
        <p:spPr>
          <a:xfrm>
            <a:off x="747500" y="1348325"/>
            <a:ext cx="7283700" cy="300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2"/>
          <p:cNvSpPr/>
          <p:nvPr/>
        </p:nvSpPr>
        <p:spPr>
          <a:xfrm>
            <a:off x="1589410" y="1668375"/>
            <a:ext cx="10506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BURST ACCESS TASK METADATA</a:t>
            </a:r>
            <a:endParaRPr sz="8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62"/>
          <p:cNvCxnSpPr>
            <a:endCxn id="442" idx="0"/>
          </p:cNvCxnSpPr>
          <p:nvPr/>
        </p:nvCxnSpPr>
        <p:spPr>
          <a:xfrm flipH="1">
            <a:off x="2114710" y="1087875"/>
            <a:ext cx="1800" cy="58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62"/>
          <p:cNvSpPr txBox="1"/>
          <p:nvPr/>
        </p:nvSpPr>
        <p:spPr>
          <a:xfrm>
            <a:off x="1017735" y="1027620"/>
            <a:ext cx="119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latin typeface="Calibri"/>
                <a:ea typeface="Calibri"/>
                <a:cs typeface="Calibri"/>
                <a:sym typeface="Calibri"/>
              </a:rPr>
              <a:t>PREPARE TASK PAYLOAD AND SEND FOR EXECUTION</a:t>
            </a:r>
            <a:endParaRPr sz="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62"/>
          <p:cNvSpPr/>
          <p:nvPr/>
        </p:nvSpPr>
        <p:spPr>
          <a:xfrm>
            <a:off x="1484075" y="2193750"/>
            <a:ext cx="1263300" cy="1059600"/>
          </a:xfrm>
          <a:prstGeom prst="diamond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CUs </a:t>
            </a:r>
            <a:endParaRPr sz="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&amp; </a:t>
            </a:r>
            <a:endParaRPr sz="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BUFFER</a:t>
            </a:r>
            <a:endParaRPr sz="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AVAILABLE?</a:t>
            </a:r>
            <a:endParaRPr sz="800" b="1"/>
          </a:p>
        </p:txBody>
      </p:sp>
      <p:sp>
        <p:nvSpPr>
          <p:cNvPr id="446" name="Google Shape;446;p62"/>
          <p:cNvSpPr/>
          <p:nvPr/>
        </p:nvSpPr>
        <p:spPr>
          <a:xfrm>
            <a:off x="1589400" y="3420975"/>
            <a:ext cx="1050600" cy="44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EXECUTE TASK ON KERNEL, ADD TO RUN QUEUE</a:t>
            </a:r>
            <a:endParaRPr sz="8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7" name="Google Shape;447;p62"/>
          <p:cNvCxnSpPr>
            <a:stCxn id="442" idx="2"/>
            <a:endCxn id="445" idx="0"/>
          </p:cNvCxnSpPr>
          <p:nvPr/>
        </p:nvCxnSpPr>
        <p:spPr>
          <a:xfrm>
            <a:off x="2114710" y="2024475"/>
            <a:ext cx="9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62"/>
          <p:cNvCxnSpPr>
            <a:stCxn id="445" idx="2"/>
            <a:endCxn id="446" idx="0"/>
          </p:cNvCxnSpPr>
          <p:nvPr/>
        </p:nvCxnSpPr>
        <p:spPr>
          <a:xfrm flipH="1">
            <a:off x="2114825" y="3253350"/>
            <a:ext cx="900" cy="16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62"/>
          <p:cNvCxnSpPr>
            <a:stCxn id="446" idx="1"/>
            <a:endCxn id="445" idx="1"/>
          </p:cNvCxnSpPr>
          <p:nvPr/>
        </p:nvCxnSpPr>
        <p:spPr>
          <a:xfrm rot="10800000">
            <a:off x="1484100" y="2723475"/>
            <a:ext cx="105300" cy="919200"/>
          </a:xfrm>
          <a:prstGeom prst="bentConnector3">
            <a:avLst>
              <a:gd name="adj1" fmla="val 32616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0" name="Google Shape;450;p62"/>
          <p:cNvSpPr/>
          <p:nvPr/>
        </p:nvSpPr>
        <p:spPr>
          <a:xfrm>
            <a:off x="3102275" y="2501850"/>
            <a:ext cx="1050600" cy="44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ADD REMAINING TASKS TO </a:t>
            </a:r>
            <a:endParaRPr sz="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WAIT QUEUE</a:t>
            </a:r>
            <a:endParaRPr sz="8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451;p62"/>
          <p:cNvCxnSpPr>
            <a:stCxn id="445" idx="3"/>
            <a:endCxn id="450" idx="1"/>
          </p:cNvCxnSpPr>
          <p:nvPr/>
        </p:nvCxnSpPr>
        <p:spPr>
          <a:xfrm>
            <a:off x="2747375" y="2723550"/>
            <a:ext cx="35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2" name="Google Shape;452;p62"/>
          <p:cNvSpPr txBox="1"/>
          <p:nvPr/>
        </p:nvSpPr>
        <p:spPr>
          <a:xfrm>
            <a:off x="1774832" y="3174830"/>
            <a:ext cx="397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YES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2704482" y="2501855"/>
            <a:ext cx="397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NO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2"/>
          <p:cNvSpPr txBox="1"/>
          <p:nvPr/>
        </p:nvSpPr>
        <p:spPr>
          <a:xfrm>
            <a:off x="705200" y="3984325"/>
            <a:ext cx="211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Calibri"/>
                <a:ea typeface="Calibri"/>
                <a:cs typeface="Calibri"/>
                <a:sym typeface="Calibri"/>
              </a:rPr>
              <a:t>*CUs - COMPUTE UNITS/COMPUTATIONAL KERNEL</a:t>
            </a:r>
            <a:endParaRPr sz="7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1">
                <a:latin typeface="Calibri"/>
                <a:ea typeface="Calibri"/>
                <a:cs typeface="Calibri"/>
                <a:sym typeface="Calibri"/>
              </a:rPr>
              <a:t>*wq - WAIT QUEUE ; *rq - RUN QUEUE</a:t>
            </a:r>
            <a:endParaRPr sz="7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2"/>
          <p:cNvSpPr txBox="1"/>
          <p:nvPr/>
        </p:nvSpPr>
        <p:spPr>
          <a:xfrm>
            <a:off x="3970502" y="1293775"/>
            <a:ext cx="1050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ARBITER KERNEL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62"/>
          <p:cNvSpPr/>
          <p:nvPr/>
        </p:nvSpPr>
        <p:spPr>
          <a:xfrm>
            <a:off x="4579100" y="1633825"/>
            <a:ext cx="3294900" cy="259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2"/>
          <p:cNvSpPr/>
          <p:nvPr/>
        </p:nvSpPr>
        <p:spPr>
          <a:xfrm>
            <a:off x="4760675" y="1660350"/>
            <a:ext cx="1263300" cy="1059600"/>
          </a:xfrm>
          <a:prstGeom prst="diamond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/>
              <a:t>EITHER OF</a:t>
            </a:r>
            <a:r>
              <a:rPr lang="en" sz="800" b="1"/>
              <a:t> </a:t>
            </a:r>
            <a:endParaRPr sz="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/>
              <a:t>wq OR rq</a:t>
            </a:r>
            <a:endParaRPr sz="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/>
              <a:t>IS NON-EMPTY?</a:t>
            </a:r>
            <a:endParaRPr sz="700" b="1"/>
          </a:p>
        </p:txBody>
      </p:sp>
      <p:cxnSp>
        <p:nvCxnSpPr>
          <p:cNvPr id="458" name="Google Shape;458;p62"/>
          <p:cNvCxnSpPr>
            <a:stCxn id="450" idx="3"/>
            <a:endCxn id="457" idx="1"/>
          </p:cNvCxnSpPr>
          <p:nvPr/>
        </p:nvCxnSpPr>
        <p:spPr>
          <a:xfrm rot="10800000" flipH="1">
            <a:off x="4152875" y="2190150"/>
            <a:ext cx="607800" cy="533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9" name="Google Shape;459;p62"/>
          <p:cNvSpPr/>
          <p:nvPr/>
        </p:nvSpPr>
        <p:spPr>
          <a:xfrm>
            <a:off x="4867025" y="2907000"/>
            <a:ext cx="1050600" cy="44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POLL rq TASK COMPLETION</a:t>
            </a:r>
            <a:endParaRPr sz="8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latin typeface="Calibri"/>
                <a:ea typeface="Calibri"/>
                <a:cs typeface="Calibri"/>
                <a:sym typeface="Calibri"/>
              </a:rPr>
              <a:t>(LOG FREE BUFFERS/CUs)</a:t>
            </a:r>
            <a:endParaRPr sz="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62"/>
          <p:cNvSpPr/>
          <p:nvPr/>
        </p:nvSpPr>
        <p:spPr>
          <a:xfrm>
            <a:off x="4867025" y="3592800"/>
            <a:ext cx="1050600" cy="44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SCHEDULE TASKS FROM wq</a:t>
            </a:r>
            <a:endParaRPr sz="8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latin typeface="Calibri"/>
                <a:ea typeface="Calibri"/>
                <a:cs typeface="Calibri"/>
                <a:sym typeface="Calibri"/>
              </a:rPr>
              <a:t>(UNTIL RESOURCE EXHAUSTION)</a:t>
            </a:r>
            <a:endParaRPr sz="5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1" name="Google Shape;461;p62"/>
          <p:cNvCxnSpPr>
            <a:stCxn id="457" idx="2"/>
            <a:endCxn id="459" idx="0"/>
          </p:cNvCxnSpPr>
          <p:nvPr/>
        </p:nvCxnSpPr>
        <p:spPr>
          <a:xfrm rot="-5400000" flipH="1">
            <a:off x="5299025" y="2813250"/>
            <a:ext cx="187200" cy="600"/>
          </a:xfrm>
          <a:prstGeom prst="bentConnector3">
            <a:avLst>
              <a:gd name="adj1" fmla="val 4996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2" name="Google Shape;462;p62"/>
          <p:cNvCxnSpPr>
            <a:stCxn id="459" idx="2"/>
            <a:endCxn id="460" idx="0"/>
          </p:cNvCxnSpPr>
          <p:nvPr/>
        </p:nvCxnSpPr>
        <p:spPr>
          <a:xfrm rot="-5400000" flipH="1">
            <a:off x="5271425" y="3471300"/>
            <a:ext cx="242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62"/>
          <p:cNvCxnSpPr>
            <a:stCxn id="460" idx="1"/>
          </p:cNvCxnSpPr>
          <p:nvPr/>
        </p:nvCxnSpPr>
        <p:spPr>
          <a:xfrm rot="10800000">
            <a:off x="4648625" y="2193900"/>
            <a:ext cx="218400" cy="1620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p62"/>
          <p:cNvSpPr txBox="1"/>
          <p:nvPr/>
        </p:nvSpPr>
        <p:spPr>
          <a:xfrm>
            <a:off x="5064692" y="2634912"/>
            <a:ext cx="397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YES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62"/>
          <p:cNvSpPr/>
          <p:nvPr/>
        </p:nvSpPr>
        <p:spPr>
          <a:xfrm>
            <a:off x="6323875" y="2598900"/>
            <a:ext cx="1263300" cy="1059600"/>
          </a:xfrm>
          <a:prstGeom prst="diamond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/>
              <a:t>COMPUTE PIPELINE OVER?</a:t>
            </a:r>
            <a:endParaRPr sz="700" b="1"/>
          </a:p>
        </p:txBody>
      </p:sp>
      <p:cxnSp>
        <p:nvCxnSpPr>
          <p:cNvPr id="466" name="Google Shape;466;p62"/>
          <p:cNvCxnSpPr>
            <a:stCxn id="459" idx="3"/>
            <a:endCxn id="465" idx="1"/>
          </p:cNvCxnSpPr>
          <p:nvPr/>
        </p:nvCxnSpPr>
        <p:spPr>
          <a:xfrm>
            <a:off x="5917625" y="3128700"/>
            <a:ext cx="40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62"/>
          <p:cNvCxnSpPr>
            <a:stCxn id="465" idx="2"/>
            <a:endCxn id="460" idx="3"/>
          </p:cNvCxnSpPr>
          <p:nvPr/>
        </p:nvCxnSpPr>
        <p:spPr>
          <a:xfrm rot="5400000">
            <a:off x="6358525" y="3217500"/>
            <a:ext cx="156000" cy="1038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62"/>
          <p:cNvSpPr/>
          <p:nvPr/>
        </p:nvSpPr>
        <p:spPr>
          <a:xfrm>
            <a:off x="6430225" y="1968450"/>
            <a:ext cx="1050600" cy="44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POPULATE OUTPUT IN CMA</a:t>
            </a:r>
            <a:endParaRPr sz="8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62"/>
          <p:cNvCxnSpPr>
            <a:stCxn id="465" idx="0"/>
            <a:endCxn id="468" idx="2"/>
          </p:cNvCxnSpPr>
          <p:nvPr/>
        </p:nvCxnSpPr>
        <p:spPr>
          <a:xfrm rot="10800000">
            <a:off x="6955525" y="2412000"/>
            <a:ext cx="0" cy="18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62"/>
          <p:cNvCxnSpPr>
            <a:stCxn id="468" idx="0"/>
          </p:cNvCxnSpPr>
          <p:nvPr/>
        </p:nvCxnSpPr>
        <p:spPr>
          <a:xfrm rot="10800000">
            <a:off x="6953125" y="1092450"/>
            <a:ext cx="2400" cy="87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62"/>
          <p:cNvCxnSpPr>
            <a:stCxn id="457" idx="3"/>
            <a:endCxn id="468" idx="1"/>
          </p:cNvCxnSpPr>
          <p:nvPr/>
        </p:nvCxnSpPr>
        <p:spPr>
          <a:xfrm>
            <a:off x="6023975" y="2190150"/>
            <a:ext cx="40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2" name="Google Shape;472;p62"/>
          <p:cNvSpPr txBox="1"/>
          <p:nvPr/>
        </p:nvSpPr>
        <p:spPr>
          <a:xfrm>
            <a:off x="5995264" y="1946238"/>
            <a:ext cx="397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NO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62"/>
          <p:cNvSpPr txBox="1"/>
          <p:nvPr/>
        </p:nvSpPr>
        <p:spPr>
          <a:xfrm>
            <a:off x="6477322" y="2369292"/>
            <a:ext cx="397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YES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62"/>
          <p:cNvSpPr txBox="1"/>
          <p:nvPr/>
        </p:nvSpPr>
        <p:spPr>
          <a:xfrm>
            <a:off x="6652064" y="3590238"/>
            <a:ext cx="397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NO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62"/>
          <p:cNvSpPr txBox="1"/>
          <p:nvPr/>
        </p:nvSpPr>
        <p:spPr>
          <a:xfrm>
            <a:off x="5866775" y="3976040"/>
            <a:ext cx="720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SCHEDULER</a:t>
            </a:r>
            <a:endParaRPr sz="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ECC8B-A620-B045-B550-7616327BEA58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4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506" name="Google Shape;506;p64"/>
          <p:cNvSpPr txBox="1"/>
          <p:nvPr/>
        </p:nvSpPr>
        <p:spPr>
          <a:xfrm>
            <a:off x="377875" y="314900"/>
            <a:ext cx="4488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Retina Arbiter : Design Advantages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64"/>
          <p:cNvSpPr txBox="1"/>
          <p:nvPr/>
        </p:nvSpPr>
        <p:spPr>
          <a:xfrm>
            <a:off x="482900" y="1230250"/>
            <a:ext cx="78516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Generic and Flexible:</a:t>
            </a:r>
            <a:endParaRPr sz="12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Dynamically composable as opposed to hardwired.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Control Plane shifts to the CSD from the host.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Improves CSDs applicability</a:t>
            </a:r>
            <a:endParaRPr sz="12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Allows sharing CSDs across applications and tenants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highly beneficial for cloud applications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 b="1" dirty="0">
                <a:latin typeface="Calibri"/>
                <a:ea typeface="Calibri"/>
                <a:cs typeface="Calibri"/>
                <a:sym typeface="Calibri"/>
              </a:rPr>
              <a:t>Improves programmability</a:t>
            </a:r>
            <a:endParaRPr sz="12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Offloading compute to CSD is made straightforward and flexible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-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Dynamic nature of pipelines avoid code changes with change in application pipeline requirement.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FF81C-BA05-0E9F-A508-213CD533ECDF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7"/>
          <p:cNvSpPr/>
          <p:nvPr/>
        </p:nvSpPr>
        <p:spPr>
          <a:xfrm>
            <a:off x="1714500" y="1843103"/>
            <a:ext cx="5715000" cy="14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7"/>
          <p:cNvSpPr txBox="1">
            <a:spLocks noGrp="1"/>
          </p:cNvSpPr>
          <p:nvPr>
            <p:ph type="title"/>
          </p:nvPr>
        </p:nvSpPr>
        <p:spPr>
          <a:xfrm>
            <a:off x="1647325" y="1994259"/>
            <a:ext cx="5715000" cy="1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</a:pPr>
            <a:r>
              <a:rPr lang="en" sz="3900">
                <a:solidFill>
                  <a:schemeClr val="dk1"/>
                </a:solidFill>
              </a:rPr>
              <a:t>PUTTING IT ALL</a:t>
            </a:r>
            <a:endParaRPr sz="39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</a:pPr>
            <a:r>
              <a:rPr lang="en" sz="3900">
                <a:solidFill>
                  <a:schemeClr val="dk1"/>
                </a:solidFill>
              </a:rPr>
              <a:t>TOGETHER</a:t>
            </a:r>
            <a:endParaRPr sz="390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24883A-8B6C-EEE0-D1E7-F7D35716475B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8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658" name="Google Shape;658;p78"/>
          <p:cNvSpPr txBox="1"/>
          <p:nvPr/>
        </p:nvSpPr>
        <p:spPr>
          <a:xfrm>
            <a:off x="373675" y="251925"/>
            <a:ext cx="4161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Retina: The Complete Picture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78"/>
          <p:cNvSpPr txBox="1"/>
          <p:nvPr/>
        </p:nvSpPr>
        <p:spPr>
          <a:xfrm>
            <a:off x="556250" y="1153489"/>
            <a:ext cx="77178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RETINA provides a standard KVS style APIs which can be used to access the data on the SSD.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endParaRPr lang="en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bool insert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(key_t k, value_t v, compute_t *args, int n_args);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bool update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(key_t k, value_t v, compute_t *args, int n_args);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value_t *lookup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(key_t k, compute_t *args, int n_args);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Computational Pipeline APIs (Hidden behind these APIs)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81E23-8896-AE56-CBC7-F9F3F1A19F71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9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665" name="Google Shape;665;p79"/>
          <p:cNvSpPr txBox="1"/>
          <p:nvPr/>
        </p:nvSpPr>
        <p:spPr>
          <a:xfrm>
            <a:off x="242192" y="2180950"/>
            <a:ext cx="4310636" cy="42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ProcPIPE In Action: The Complete Picture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79"/>
          <p:cNvSpPr/>
          <p:nvPr/>
        </p:nvSpPr>
        <p:spPr>
          <a:xfrm>
            <a:off x="4954825" y="202050"/>
            <a:ext cx="3480900" cy="1301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79"/>
          <p:cNvSpPr/>
          <p:nvPr/>
        </p:nvSpPr>
        <p:spPr>
          <a:xfrm>
            <a:off x="4966600" y="2009400"/>
            <a:ext cx="3480900" cy="2880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79"/>
          <p:cNvSpPr txBox="1"/>
          <p:nvPr/>
        </p:nvSpPr>
        <p:spPr>
          <a:xfrm>
            <a:off x="6182418" y="103027"/>
            <a:ext cx="102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HOST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79"/>
          <p:cNvSpPr txBox="1"/>
          <p:nvPr/>
        </p:nvSpPr>
        <p:spPr>
          <a:xfrm>
            <a:off x="4987550" y="303525"/>
            <a:ext cx="2100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0. </a:t>
            </a:r>
            <a:r>
              <a:rPr lang="en" sz="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Lookup (bat.jpg, [JPEG_decoder, Crop, Flip])</a:t>
            </a:r>
            <a:endParaRPr sz="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79"/>
          <p:cNvSpPr txBox="1"/>
          <p:nvPr/>
        </p:nvSpPr>
        <p:spPr>
          <a:xfrm>
            <a:off x="5060950" y="587925"/>
            <a:ext cx="2100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" sz="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Search Layer (get LBA from name) </a:t>
            </a:r>
            <a:endParaRPr sz="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9"/>
          <p:cNvSpPr/>
          <p:nvPr/>
        </p:nvSpPr>
        <p:spPr>
          <a:xfrm>
            <a:off x="5587700" y="857725"/>
            <a:ext cx="306600" cy="13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/>
              <a:t>root</a:t>
            </a:r>
            <a:endParaRPr sz="500" b="1"/>
          </a:p>
        </p:txBody>
      </p:sp>
      <p:sp>
        <p:nvSpPr>
          <p:cNvPr id="673" name="Google Shape;673;p79"/>
          <p:cNvSpPr/>
          <p:nvPr/>
        </p:nvSpPr>
        <p:spPr>
          <a:xfrm>
            <a:off x="5398125" y="1086325"/>
            <a:ext cx="306600" cy="138300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“b”</a:t>
            </a:r>
            <a:endParaRPr sz="700"/>
          </a:p>
        </p:txBody>
      </p:sp>
      <p:sp>
        <p:nvSpPr>
          <p:cNvPr id="674" name="Google Shape;674;p79"/>
          <p:cNvSpPr/>
          <p:nvPr/>
        </p:nvSpPr>
        <p:spPr>
          <a:xfrm>
            <a:off x="5799625" y="1086325"/>
            <a:ext cx="306600" cy="13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“c”</a:t>
            </a:r>
            <a:endParaRPr sz="700"/>
          </a:p>
        </p:txBody>
      </p:sp>
      <p:sp>
        <p:nvSpPr>
          <p:cNvPr id="675" name="Google Shape;675;p79"/>
          <p:cNvSpPr/>
          <p:nvPr/>
        </p:nvSpPr>
        <p:spPr>
          <a:xfrm>
            <a:off x="5398125" y="1314925"/>
            <a:ext cx="306600" cy="138300"/>
          </a:xfrm>
          <a:prstGeom prst="rect">
            <a:avLst/>
          </a:prstGeom>
          <a:solidFill>
            <a:srgbClr val="D9D2E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“at”</a:t>
            </a:r>
            <a:endParaRPr sz="600"/>
          </a:p>
        </p:txBody>
      </p:sp>
      <p:sp>
        <p:nvSpPr>
          <p:cNvPr id="676" name="Google Shape;676;p79"/>
          <p:cNvSpPr/>
          <p:nvPr/>
        </p:nvSpPr>
        <p:spPr>
          <a:xfrm>
            <a:off x="5799625" y="1314925"/>
            <a:ext cx="306600" cy="13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“at”</a:t>
            </a:r>
            <a:endParaRPr/>
          </a:p>
        </p:txBody>
      </p:sp>
      <p:cxnSp>
        <p:nvCxnSpPr>
          <p:cNvPr id="677" name="Google Shape;677;p79"/>
          <p:cNvCxnSpPr>
            <a:stCxn id="672" idx="2"/>
            <a:endCxn id="673" idx="0"/>
          </p:cNvCxnSpPr>
          <p:nvPr/>
        </p:nvCxnSpPr>
        <p:spPr>
          <a:xfrm flipH="1">
            <a:off x="5551400" y="996025"/>
            <a:ext cx="189600" cy="9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79"/>
          <p:cNvCxnSpPr>
            <a:stCxn id="672" idx="2"/>
            <a:endCxn id="674" idx="0"/>
          </p:cNvCxnSpPr>
          <p:nvPr/>
        </p:nvCxnSpPr>
        <p:spPr>
          <a:xfrm>
            <a:off x="5741000" y="996025"/>
            <a:ext cx="211800" cy="9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79"/>
          <p:cNvCxnSpPr>
            <a:stCxn id="673" idx="2"/>
            <a:endCxn id="675" idx="0"/>
          </p:cNvCxnSpPr>
          <p:nvPr/>
        </p:nvCxnSpPr>
        <p:spPr>
          <a:xfrm>
            <a:off x="5551425" y="1224625"/>
            <a:ext cx="0" cy="90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79"/>
          <p:cNvCxnSpPr>
            <a:stCxn id="674" idx="2"/>
            <a:endCxn id="676" idx="0"/>
          </p:cNvCxnSpPr>
          <p:nvPr/>
        </p:nvCxnSpPr>
        <p:spPr>
          <a:xfrm>
            <a:off x="5952925" y="1224625"/>
            <a:ext cx="0" cy="9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79"/>
          <p:cNvSpPr/>
          <p:nvPr/>
        </p:nvSpPr>
        <p:spPr>
          <a:xfrm>
            <a:off x="5868325" y="1531425"/>
            <a:ext cx="2567400" cy="450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82" name="Google Shape;682;p79"/>
          <p:cNvGraphicFramePr/>
          <p:nvPr/>
        </p:nvGraphicFramePr>
        <p:xfrm>
          <a:off x="7454275" y="472325"/>
          <a:ext cx="800000" cy="853440"/>
        </p:xfrm>
        <a:graphic>
          <a:graphicData uri="http://schemas.openxmlformats.org/drawingml/2006/table">
            <a:tbl>
              <a:tblPr>
                <a:noFill/>
                <a:tableStyleId>{5802A88A-934C-4886-B35A-4B5021C89F55}</a:tableStyleId>
              </a:tblPr>
              <a:tblGrid>
                <a:gridCol w="2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B w="19050" cap="flat" cmpd="sng">
                      <a:solidFill>
                        <a:srgbClr val="0E10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R w="19050" cap="flat" cmpd="sng">
                      <a:solidFill>
                        <a:srgbClr val="0E10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E10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101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101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E101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>
                    <a:lnL w="19050" cap="flat" cmpd="sng">
                      <a:solidFill>
                        <a:srgbClr val="0E101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3" name="Google Shape;683;p79"/>
          <p:cNvSpPr txBox="1"/>
          <p:nvPr/>
        </p:nvSpPr>
        <p:spPr>
          <a:xfrm>
            <a:off x="7341418" y="239627"/>
            <a:ext cx="1025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MIRROR CACHE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4" name="Google Shape;684;p79"/>
          <p:cNvCxnSpPr/>
          <p:nvPr/>
        </p:nvCxnSpPr>
        <p:spPr>
          <a:xfrm>
            <a:off x="6923425" y="1531425"/>
            <a:ext cx="0" cy="4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85" name="Google Shape;685;p79"/>
          <p:cNvSpPr txBox="1"/>
          <p:nvPr/>
        </p:nvSpPr>
        <p:spPr>
          <a:xfrm>
            <a:off x="5286805" y="444995"/>
            <a:ext cx="1025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Host DRAM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9"/>
          <p:cNvSpPr/>
          <p:nvPr/>
        </p:nvSpPr>
        <p:spPr>
          <a:xfrm>
            <a:off x="5027350" y="2270200"/>
            <a:ext cx="3359400" cy="10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79"/>
          <p:cNvSpPr txBox="1"/>
          <p:nvPr/>
        </p:nvSpPr>
        <p:spPr>
          <a:xfrm>
            <a:off x="6923425" y="568175"/>
            <a:ext cx="77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" sz="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Value Cached?</a:t>
            </a:r>
            <a:endParaRPr sz="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hash(bat)</a:t>
            </a:r>
            <a:endParaRPr sz="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79"/>
          <p:cNvSpPr txBox="1"/>
          <p:nvPr/>
        </p:nvSpPr>
        <p:spPr>
          <a:xfrm>
            <a:off x="4859763" y="3059100"/>
            <a:ext cx="102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SMART SSD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79"/>
          <p:cNvSpPr/>
          <p:nvPr/>
        </p:nvSpPr>
        <p:spPr>
          <a:xfrm>
            <a:off x="7043850" y="1607525"/>
            <a:ext cx="641100" cy="29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/>
              <a:t>Data Node 0</a:t>
            </a:r>
            <a:endParaRPr sz="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/>
              <a:t>[bat.jpg]</a:t>
            </a:r>
            <a:endParaRPr sz="600" b="1"/>
          </a:p>
        </p:txBody>
      </p:sp>
      <p:sp>
        <p:nvSpPr>
          <p:cNvPr id="690" name="Google Shape;690;p79"/>
          <p:cNvSpPr txBox="1"/>
          <p:nvPr/>
        </p:nvSpPr>
        <p:spPr>
          <a:xfrm>
            <a:off x="7535639" y="1598238"/>
            <a:ext cx="1025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DATA CACHE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1" name="Google Shape;691;p79"/>
          <p:cNvCxnSpPr>
            <a:endCxn id="689" idx="0"/>
          </p:cNvCxnSpPr>
          <p:nvPr/>
        </p:nvCxnSpPr>
        <p:spPr>
          <a:xfrm flipH="1">
            <a:off x="7364400" y="1229525"/>
            <a:ext cx="590100" cy="3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2" name="Google Shape;692;p79"/>
          <p:cNvSpPr/>
          <p:nvPr/>
        </p:nvSpPr>
        <p:spPr>
          <a:xfrm>
            <a:off x="5120275" y="2395650"/>
            <a:ext cx="1705200" cy="678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79"/>
          <p:cNvSpPr txBox="1"/>
          <p:nvPr/>
        </p:nvSpPr>
        <p:spPr>
          <a:xfrm>
            <a:off x="6159068" y="2840390"/>
            <a:ext cx="102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SSD</a:t>
            </a:r>
            <a:endParaRPr sz="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79"/>
          <p:cNvSpPr/>
          <p:nvPr/>
        </p:nvSpPr>
        <p:spPr>
          <a:xfrm>
            <a:off x="7387950" y="2391100"/>
            <a:ext cx="727800" cy="292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/>
              <a:t>DEVICE DRAM (CMA)</a:t>
            </a:r>
            <a:endParaRPr sz="600" b="1"/>
          </a:p>
        </p:txBody>
      </p:sp>
      <p:sp>
        <p:nvSpPr>
          <p:cNvPr id="695" name="Google Shape;695;p79"/>
          <p:cNvSpPr/>
          <p:nvPr/>
        </p:nvSpPr>
        <p:spPr>
          <a:xfrm>
            <a:off x="7387950" y="2924500"/>
            <a:ext cx="727800" cy="292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FPGA</a:t>
            </a:r>
            <a:endParaRPr sz="900" b="1"/>
          </a:p>
        </p:txBody>
      </p:sp>
      <p:cxnSp>
        <p:nvCxnSpPr>
          <p:cNvPr id="696" name="Google Shape;696;p79"/>
          <p:cNvCxnSpPr>
            <a:stCxn id="694" idx="1"/>
          </p:cNvCxnSpPr>
          <p:nvPr/>
        </p:nvCxnSpPr>
        <p:spPr>
          <a:xfrm rot="10800000">
            <a:off x="5868450" y="1982050"/>
            <a:ext cx="1519500" cy="55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79"/>
          <p:cNvCxnSpPr>
            <a:stCxn id="694" idx="3"/>
          </p:cNvCxnSpPr>
          <p:nvPr/>
        </p:nvCxnSpPr>
        <p:spPr>
          <a:xfrm rot="10800000" flipH="1">
            <a:off x="8115750" y="1982050"/>
            <a:ext cx="317400" cy="55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98" name="Google Shape;698;p79"/>
          <p:cNvSpPr/>
          <p:nvPr/>
        </p:nvSpPr>
        <p:spPr>
          <a:xfrm>
            <a:off x="6834775" y="2530400"/>
            <a:ext cx="553200" cy="51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79"/>
          <p:cNvSpPr/>
          <p:nvPr/>
        </p:nvSpPr>
        <p:spPr>
          <a:xfrm rot="5400000">
            <a:off x="7635450" y="2779046"/>
            <a:ext cx="217500" cy="51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79"/>
          <p:cNvSpPr txBox="1"/>
          <p:nvPr/>
        </p:nvSpPr>
        <p:spPr>
          <a:xfrm>
            <a:off x="6806121" y="2469031"/>
            <a:ext cx="61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P2P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9"/>
          <p:cNvSpPr txBox="1"/>
          <p:nvPr/>
        </p:nvSpPr>
        <p:spPr>
          <a:xfrm>
            <a:off x="7544890" y="2649309"/>
            <a:ext cx="61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P2P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9"/>
          <p:cNvSpPr/>
          <p:nvPr/>
        </p:nvSpPr>
        <p:spPr>
          <a:xfrm>
            <a:off x="5233644" y="2588550"/>
            <a:ext cx="641100" cy="29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/>
              <a:t>Data Node 0</a:t>
            </a:r>
            <a:endParaRPr sz="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/>
              <a:t>[bat.jpg]</a:t>
            </a:r>
            <a:endParaRPr sz="600" b="1"/>
          </a:p>
        </p:txBody>
      </p:sp>
      <p:sp>
        <p:nvSpPr>
          <p:cNvPr id="703" name="Google Shape;703;p79"/>
          <p:cNvSpPr/>
          <p:nvPr/>
        </p:nvSpPr>
        <p:spPr>
          <a:xfrm>
            <a:off x="5078450" y="3459675"/>
            <a:ext cx="3266400" cy="1206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79"/>
          <p:cNvSpPr/>
          <p:nvPr/>
        </p:nvSpPr>
        <p:spPr>
          <a:xfrm>
            <a:off x="6082983" y="2588554"/>
            <a:ext cx="641100" cy="29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/>
              <a:t>Data Node 1</a:t>
            </a:r>
            <a:endParaRPr sz="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/>
              <a:t>[cat.jpg]</a:t>
            </a:r>
            <a:endParaRPr sz="600" b="1"/>
          </a:p>
        </p:txBody>
      </p:sp>
      <p:sp>
        <p:nvSpPr>
          <p:cNvPr id="705" name="Google Shape;705;p79"/>
          <p:cNvSpPr txBox="1"/>
          <p:nvPr/>
        </p:nvSpPr>
        <p:spPr>
          <a:xfrm>
            <a:off x="5050260" y="2781364"/>
            <a:ext cx="61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LBA 0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9"/>
          <p:cNvSpPr txBox="1"/>
          <p:nvPr/>
        </p:nvSpPr>
        <p:spPr>
          <a:xfrm>
            <a:off x="5895280" y="2777650"/>
            <a:ext cx="61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LBA 1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7" name="Google Shape;707;p79"/>
          <p:cNvCxnSpPr>
            <a:stCxn id="675" idx="2"/>
            <a:endCxn id="702" idx="0"/>
          </p:cNvCxnSpPr>
          <p:nvPr/>
        </p:nvCxnSpPr>
        <p:spPr>
          <a:xfrm>
            <a:off x="5551425" y="1453225"/>
            <a:ext cx="2700" cy="113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8" name="Google Shape;708;p79"/>
          <p:cNvCxnSpPr/>
          <p:nvPr/>
        </p:nvCxnSpPr>
        <p:spPr>
          <a:xfrm rot="10800000" flipH="1">
            <a:off x="5874744" y="2688483"/>
            <a:ext cx="2073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09" name="Google Shape;709;p79"/>
          <p:cNvCxnSpPr/>
          <p:nvPr/>
        </p:nvCxnSpPr>
        <p:spPr>
          <a:xfrm flipH="1">
            <a:off x="5874744" y="2764683"/>
            <a:ext cx="2073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10" name="Google Shape;710;p79"/>
          <p:cNvCxnSpPr>
            <a:stCxn id="702" idx="0"/>
            <a:endCxn id="689" idx="2"/>
          </p:cNvCxnSpPr>
          <p:nvPr/>
        </p:nvCxnSpPr>
        <p:spPr>
          <a:xfrm rot="-5400000">
            <a:off x="6115044" y="1339200"/>
            <a:ext cx="688500" cy="18102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1" name="Google Shape;711;p79"/>
          <p:cNvSpPr/>
          <p:nvPr/>
        </p:nvSpPr>
        <p:spPr>
          <a:xfrm>
            <a:off x="6130838" y="1596500"/>
            <a:ext cx="641100" cy="29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/>
              <a:t>Preprocessed</a:t>
            </a:r>
            <a:endParaRPr sz="5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/>
              <a:t>bat.jpg  </a:t>
            </a:r>
            <a:endParaRPr sz="500" b="1"/>
          </a:p>
        </p:txBody>
      </p:sp>
      <p:sp>
        <p:nvSpPr>
          <p:cNvPr id="712" name="Google Shape;712;p79"/>
          <p:cNvSpPr txBox="1"/>
          <p:nvPr/>
        </p:nvSpPr>
        <p:spPr>
          <a:xfrm>
            <a:off x="5691337" y="1605802"/>
            <a:ext cx="619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CMA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9"/>
          <p:cNvSpPr txBox="1"/>
          <p:nvPr/>
        </p:nvSpPr>
        <p:spPr>
          <a:xfrm>
            <a:off x="4903543" y="1572252"/>
            <a:ext cx="77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" sz="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Value not Cached.</a:t>
            </a:r>
            <a:endParaRPr sz="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9"/>
          <p:cNvSpPr/>
          <p:nvPr/>
        </p:nvSpPr>
        <p:spPr>
          <a:xfrm>
            <a:off x="6286664" y="3538700"/>
            <a:ext cx="845100" cy="338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ARBITER</a:t>
            </a:r>
            <a:endParaRPr sz="1000" b="1"/>
          </a:p>
        </p:txBody>
      </p:sp>
      <p:cxnSp>
        <p:nvCxnSpPr>
          <p:cNvPr id="715" name="Google Shape;715;p79"/>
          <p:cNvCxnSpPr>
            <a:stCxn id="695" idx="2"/>
            <a:endCxn id="714" idx="0"/>
          </p:cNvCxnSpPr>
          <p:nvPr/>
        </p:nvCxnSpPr>
        <p:spPr>
          <a:xfrm flipH="1">
            <a:off x="6709350" y="3217000"/>
            <a:ext cx="1042500" cy="3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716" name="Google Shape;716;p79"/>
          <p:cNvSpPr/>
          <p:nvPr/>
        </p:nvSpPr>
        <p:spPr>
          <a:xfrm>
            <a:off x="5157450" y="4003300"/>
            <a:ext cx="3096900" cy="599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7" name="Google Shape;717;p79"/>
          <p:cNvCxnSpPr/>
          <p:nvPr/>
        </p:nvCxnSpPr>
        <p:spPr>
          <a:xfrm>
            <a:off x="6401100" y="4003300"/>
            <a:ext cx="0" cy="59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18" name="Google Shape;718;p79"/>
          <p:cNvSpPr/>
          <p:nvPr/>
        </p:nvSpPr>
        <p:spPr>
          <a:xfrm>
            <a:off x="5222500" y="4156625"/>
            <a:ext cx="4821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79"/>
          <p:cNvSpPr/>
          <p:nvPr/>
        </p:nvSpPr>
        <p:spPr>
          <a:xfrm>
            <a:off x="5832100" y="4156625"/>
            <a:ext cx="4821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INSERT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79"/>
          <p:cNvSpPr/>
          <p:nvPr/>
        </p:nvSpPr>
        <p:spPr>
          <a:xfrm>
            <a:off x="6492810" y="4156625"/>
            <a:ext cx="4821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JPEG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79"/>
          <p:cNvSpPr/>
          <p:nvPr/>
        </p:nvSpPr>
        <p:spPr>
          <a:xfrm>
            <a:off x="7102410" y="4156625"/>
            <a:ext cx="4821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CROP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79"/>
          <p:cNvSpPr/>
          <p:nvPr/>
        </p:nvSpPr>
        <p:spPr>
          <a:xfrm>
            <a:off x="7704576" y="4156625"/>
            <a:ext cx="482100" cy="25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FLIP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79"/>
          <p:cNvSpPr txBox="1"/>
          <p:nvPr/>
        </p:nvSpPr>
        <p:spPr>
          <a:xfrm>
            <a:off x="6724076" y="4457968"/>
            <a:ext cx="1230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PRELOADED COMPUTE KERNELS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79"/>
          <p:cNvSpPr txBox="1"/>
          <p:nvPr/>
        </p:nvSpPr>
        <p:spPr>
          <a:xfrm>
            <a:off x="5458325" y="4373275"/>
            <a:ext cx="67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latin typeface="Calibri"/>
                <a:ea typeface="Calibri"/>
                <a:cs typeface="Calibri"/>
                <a:sym typeface="Calibri"/>
              </a:rPr>
              <a:t>KVS KERNELS</a:t>
            </a:r>
            <a:endParaRPr sz="7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5" name="Google Shape;725;p79"/>
          <p:cNvCxnSpPr/>
          <p:nvPr/>
        </p:nvCxnSpPr>
        <p:spPr>
          <a:xfrm flipH="1">
            <a:off x="5235014" y="3877400"/>
            <a:ext cx="1245600" cy="27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26" name="Google Shape;726;p79"/>
          <p:cNvCxnSpPr/>
          <p:nvPr/>
        </p:nvCxnSpPr>
        <p:spPr>
          <a:xfrm flipH="1">
            <a:off x="5920814" y="3877400"/>
            <a:ext cx="636000" cy="27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27" name="Google Shape;727;p79"/>
          <p:cNvCxnSpPr/>
          <p:nvPr/>
        </p:nvCxnSpPr>
        <p:spPr>
          <a:xfrm>
            <a:off x="6741850" y="3887125"/>
            <a:ext cx="0" cy="26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28" name="Google Shape;728;p79"/>
          <p:cNvCxnSpPr/>
          <p:nvPr/>
        </p:nvCxnSpPr>
        <p:spPr>
          <a:xfrm>
            <a:off x="6937814" y="3877400"/>
            <a:ext cx="1236300" cy="27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29" name="Google Shape;729;p79"/>
          <p:cNvCxnSpPr/>
          <p:nvPr/>
        </p:nvCxnSpPr>
        <p:spPr>
          <a:xfrm rot="10800000">
            <a:off x="6861660" y="3877325"/>
            <a:ext cx="634200" cy="27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30" name="Google Shape;730;p79"/>
          <p:cNvSpPr txBox="1"/>
          <p:nvPr/>
        </p:nvSpPr>
        <p:spPr>
          <a:xfrm>
            <a:off x="7760407" y="1185252"/>
            <a:ext cx="77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" sz="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Acquire Lock on DataNode 0</a:t>
            </a:r>
            <a:endParaRPr sz="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1" name="Google Shape;731;p79"/>
          <p:cNvCxnSpPr/>
          <p:nvPr/>
        </p:nvCxnSpPr>
        <p:spPr>
          <a:xfrm>
            <a:off x="8117150" y="3218050"/>
            <a:ext cx="227700" cy="23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79"/>
          <p:cNvCxnSpPr/>
          <p:nvPr/>
        </p:nvCxnSpPr>
        <p:spPr>
          <a:xfrm flipH="1">
            <a:off x="5083075" y="3208775"/>
            <a:ext cx="2313900" cy="26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33" name="Google Shape;733;p79"/>
          <p:cNvSpPr txBox="1"/>
          <p:nvPr/>
        </p:nvSpPr>
        <p:spPr>
          <a:xfrm>
            <a:off x="4986615" y="4644139"/>
            <a:ext cx="1098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x. </a:t>
            </a:r>
            <a:r>
              <a:rPr lang="en" sz="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Host CPU Execution</a:t>
            </a:r>
            <a:endParaRPr sz="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79"/>
          <p:cNvSpPr txBox="1"/>
          <p:nvPr/>
        </p:nvSpPr>
        <p:spPr>
          <a:xfrm>
            <a:off x="7085350" y="3485500"/>
            <a:ext cx="12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5. Lookup bat.jpg (datanode 0 and preprocess)</a:t>
            </a:r>
            <a:endParaRPr sz="700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79"/>
          <p:cNvSpPr txBox="1"/>
          <p:nvPr/>
        </p:nvSpPr>
        <p:spPr>
          <a:xfrm>
            <a:off x="5231697" y="3910050"/>
            <a:ext cx="35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41B47"/>
                </a:solidFill>
                <a:highlight>
                  <a:srgbClr val="D9EAD3"/>
                </a:highlight>
                <a:latin typeface="Calibri"/>
                <a:ea typeface="Calibri"/>
                <a:cs typeface="Calibri"/>
                <a:sym typeface="Calibri"/>
              </a:rPr>
              <a:t>6</a:t>
            </a:r>
            <a:endParaRPr sz="700" b="1">
              <a:solidFill>
                <a:srgbClr val="741B47"/>
              </a:solidFill>
              <a:highlight>
                <a:srgbClr val="D9EAD3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79"/>
          <p:cNvSpPr txBox="1"/>
          <p:nvPr/>
        </p:nvSpPr>
        <p:spPr>
          <a:xfrm>
            <a:off x="6736097" y="3947225"/>
            <a:ext cx="35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41B47"/>
                </a:solidFill>
                <a:highlight>
                  <a:srgbClr val="D9EAD3"/>
                </a:highlight>
                <a:latin typeface="Calibri"/>
                <a:ea typeface="Calibri"/>
                <a:cs typeface="Calibri"/>
                <a:sym typeface="Calibri"/>
              </a:rPr>
              <a:t>7</a:t>
            </a:r>
            <a:endParaRPr sz="700" b="1">
              <a:solidFill>
                <a:srgbClr val="741B47"/>
              </a:solidFill>
              <a:highlight>
                <a:srgbClr val="D9EAD3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79"/>
          <p:cNvSpPr txBox="1"/>
          <p:nvPr/>
        </p:nvSpPr>
        <p:spPr>
          <a:xfrm>
            <a:off x="7075890" y="3948558"/>
            <a:ext cx="35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41B47"/>
                </a:solidFill>
                <a:highlight>
                  <a:srgbClr val="D9EAD3"/>
                </a:highlight>
                <a:latin typeface="Calibri"/>
                <a:ea typeface="Calibri"/>
                <a:cs typeface="Calibri"/>
                <a:sym typeface="Calibri"/>
              </a:rPr>
              <a:t>8</a:t>
            </a:r>
            <a:endParaRPr sz="700" b="1">
              <a:solidFill>
                <a:srgbClr val="741B47"/>
              </a:solidFill>
              <a:highlight>
                <a:srgbClr val="D9EAD3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79"/>
          <p:cNvSpPr txBox="1"/>
          <p:nvPr/>
        </p:nvSpPr>
        <p:spPr>
          <a:xfrm>
            <a:off x="7904750" y="3911077"/>
            <a:ext cx="35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41B47"/>
                </a:solidFill>
                <a:highlight>
                  <a:srgbClr val="D9EAD3"/>
                </a:highlight>
                <a:latin typeface="Calibri"/>
                <a:ea typeface="Calibri"/>
                <a:cs typeface="Calibri"/>
                <a:sym typeface="Calibri"/>
              </a:rPr>
              <a:t>9</a:t>
            </a:r>
            <a:endParaRPr sz="700" b="1">
              <a:solidFill>
                <a:srgbClr val="741B47"/>
              </a:solidFill>
              <a:highlight>
                <a:srgbClr val="D9EAD3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79"/>
          <p:cNvSpPr txBox="1"/>
          <p:nvPr/>
        </p:nvSpPr>
        <p:spPr>
          <a:xfrm>
            <a:off x="5920825" y="4632415"/>
            <a:ext cx="143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x. Near Storage FPGA Execution</a:t>
            </a:r>
            <a:endParaRPr sz="700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79"/>
          <p:cNvSpPr txBox="1"/>
          <p:nvPr/>
        </p:nvSpPr>
        <p:spPr>
          <a:xfrm>
            <a:off x="6625571" y="2717676"/>
            <a:ext cx="11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10. Output written </a:t>
            </a:r>
            <a:endParaRPr sz="700" b="1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to CMA</a:t>
            </a:r>
            <a:endParaRPr sz="700" b="1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79"/>
          <p:cNvSpPr txBox="1"/>
          <p:nvPr/>
        </p:nvSpPr>
        <p:spPr>
          <a:xfrm>
            <a:off x="5921290" y="1489182"/>
            <a:ext cx="553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10.</a:t>
            </a:r>
            <a:endParaRPr sz="700" b="1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47A0F-319E-586B-AAF1-2E3D7DE3AFC4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1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2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1714500" y="1843103"/>
            <a:ext cx="5715000" cy="14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1714500" y="1994234"/>
            <a:ext cx="5715000" cy="1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</a:pPr>
            <a:r>
              <a:rPr lang="en" sz="3900">
                <a:solidFill>
                  <a:schemeClr val="dk1"/>
                </a:solidFill>
              </a:rPr>
              <a:t>OUTLINE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0CBF4-CD9A-4614-BF2C-3797D87DEE0E}"/>
              </a:ext>
            </a:extLst>
          </p:cNvPr>
          <p:cNvSpPr txBox="1"/>
          <p:nvPr/>
        </p:nvSpPr>
        <p:spPr>
          <a:xfrm>
            <a:off x="8751404" y="4800599"/>
            <a:ext cx="35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5"/>
          <p:cNvSpPr/>
          <p:nvPr/>
        </p:nvSpPr>
        <p:spPr>
          <a:xfrm>
            <a:off x="750525" y="2366400"/>
            <a:ext cx="7691100" cy="14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Integrating Retina with Tensorflow Framework to Offload Resnet-50 Preprocessing to the SmartSSD</a:t>
            </a: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5"/>
          <p:cNvSpPr txBox="1">
            <a:spLocks noGrp="1"/>
          </p:cNvSpPr>
          <p:nvPr>
            <p:ph type="title"/>
          </p:nvPr>
        </p:nvSpPr>
        <p:spPr>
          <a:xfrm>
            <a:off x="1108550" y="1955474"/>
            <a:ext cx="63072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3900">
                <a:solidFill>
                  <a:schemeClr val="dk1"/>
                </a:solidFill>
              </a:rPr>
              <a:t>Implementation</a:t>
            </a:r>
            <a:endParaRPr sz="39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643"/>
              <a:buNone/>
            </a:pPr>
            <a:endParaRPr sz="2588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5B5A8-9368-0F57-3EAD-605D1B2D442B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8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533" name="Google Shape;533;p68"/>
          <p:cNvSpPr txBox="1"/>
          <p:nvPr/>
        </p:nvSpPr>
        <p:spPr>
          <a:xfrm>
            <a:off x="377875" y="314900"/>
            <a:ext cx="559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Implementation : Integration with Tensorflow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8"/>
          <p:cNvSpPr txBox="1"/>
          <p:nvPr/>
        </p:nvSpPr>
        <p:spPr>
          <a:xfrm>
            <a:off x="461875" y="1045475"/>
            <a:ext cx="7851600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b="1" dirty="0">
                <a:latin typeface="Calibri"/>
                <a:ea typeface="Calibri"/>
                <a:cs typeface="Calibri"/>
                <a:sym typeface="Calibri"/>
              </a:rPr>
              <a:t>A native file system in Tensorflow 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b="1" dirty="0"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285750" algn="l" rtl="0">
              <a:spcBef>
                <a:spcPts val="0"/>
              </a:spcBef>
              <a:spcAft>
                <a:spcPts val="0"/>
              </a:spcAft>
              <a:buSzPts val="1500"/>
              <a:buFontTx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intercepts regular data access and computation tensorflow APIs and then call ProcPIPE APIs internally.</a:t>
            </a:r>
          </a:p>
          <a:p>
            <a:pPr marL="419100" lvl="0" indent="-285750" algn="l" rtl="0">
              <a:spcBef>
                <a:spcPts val="0"/>
              </a:spcBef>
              <a:spcAft>
                <a:spcPts val="0"/>
              </a:spcAft>
              <a:buSzPts val="1500"/>
              <a:buFontTx/>
              <a:buChar char="-"/>
            </a:pPr>
            <a:endParaRPr lang="en" sz="1500" dirty="0"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285750" algn="l" rtl="0">
              <a:spcBef>
                <a:spcPts val="0"/>
              </a:spcBef>
              <a:spcAft>
                <a:spcPts val="0"/>
              </a:spcAft>
              <a:buSzPts val="1500"/>
              <a:buFontTx/>
              <a:buChar char="-"/>
            </a:pPr>
            <a:endParaRPr lang="en" sz="1500" dirty="0">
              <a:latin typeface="Calibri"/>
              <a:ea typeface="Calibri"/>
              <a:cs typeface="Calibri"/>
              <a:sym typeface="Calibri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sz="1500" b="1" dirty="0">
                <a:latin typeface="Calibri"/>
                <a:ea typeface="Calibri"/>
                <a:cs typeface="Calibri"/>
                <a:sym typeface="Calibri"/>
              </a:rPr>
              <a:t>Training Model for Evaluation  - ResNet50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b="1" dirty="0">
              <a:latin typeface="Calibri"/>
              <a:ea typeface="Calibri"/>
              <a:cs typeface="Calibri"/>
              <a:sym typeface="Calibri"/>
            </a:endParaRPr>
          </a:p>
          <a:p>
            <a:pPr marL="419100" lvl="0" indent="-285750" algn="l" rtl="0">
              <a:spcBef>
                <a:spcPts val="0"/>
              </a:spcBef>
              <a:spcAft>
                <a:spcPts val="0"/>
              </a:spcAft>
              <a:buSzPts val="1500"/>
              <a:buFontTx/>
              <a:buChar char="-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mplemented kernels on FPGA</a:t>
            </a:r>
          </a:p>
          <a:p>
            <a:pPr marL="419100" lvl="5" indent="-285750">
              <a:buSzPts val="1500"/>
              <a:buFontTx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JPEG Decoder</a:t>
            </a:r>
          </a:p>
          <a:p>
            <a:pPr marL="419100" lvl="4" indent="-285750">
              <a:buSzPts val="1500"/>
              <a:buFontTx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Random Crop</a:t>
            </a:r>
          </a:p>
          <a:p>
            <a:pPr marL="419100" lvl="4" indent="-285750">
              <a:buSzPts val="1500"/>
              <a:buFontTx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Flip Kernel</a:t>
            </a: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Calibri"/>
              <a:ea typeface="Calibri"/>
              <a:cs typeface="Calibri"/>
              <a:sym typeface="Calibri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Calibri"/>
              <a:ea typeface="Calibri"/>
              <a:cs typeface="Calibri"/>
              <a:sym typeface="Calibri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Calibri"/>
              <a:ea typeface="Calibri"/>
              <a:cs typeface="Calibri"/>
              <a:sym typeface="Calibri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Calibri"/>
              <a:ea typeface="Calibri"/>
              <a:cs typeface="Calibri"/>
              <a:sym typeface="Calibri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lang="en" sz="1500" dirty="0">
              <a:latin typeface="Calibri"/>
              <a:ea typeface="Calibri"/>
              <a:cs typeface="Calibri"/>
              <a:sym typeface="Calibri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34570B-7CEB-16E2-733F-B0068E3F9658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9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540" name="Google Shape;540;p69"/>
          <p:cNvSpPr txBox="1"/>
          <p:nvPr/>
        </p:nvSpPr>
        <p:spPr>
          <a:xfrm>
            <a:off x="377875" y="314900"/>
            <a:ext cx="5597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</a:rPr>
              <a:t>Implementation : Integration with Tensorflow 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9"/>
          <p:cNvSpPr/>
          <p:nvPr/>
        </p:nvSpPr>
        <p:spPr>
          <a:xfrm>
            <a:off x="1212975" y="1111425"/>
            <a:ext cx="1217700" cy="57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TENSORFLOW DL TRAINING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9"/>
          <p:cNvSpPr/>
          <p:nvPr/>
        </p:nvSpPr>
        <p:spPr>
          <a:xfrm>
            <a:off x="3573950" y="1111425"/>
            <a:ext cx="1217700" cy="579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RETINA FS</a:t>
            </a:r>
            <a:endParaRPr sz="1100"/>
          </a:p>
        </p:txBody>
      </p:sp>
      <p:sp>
        <p:nvSpPr>
          <p:cNvPr id="543" name="Google Shape;543;p69"/>
          <p:cNvSpPr/>
          <p:nvPr/>
        </p:nvSpPr>
        <p:spPr>
          <a:xfrm>
            <a:off x="5934925" y="1111425"/>
            <a:ext cx="1217700" cy="5793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RETINA KVS ENGINE</a:t>
            </a:r>
            <a:endParaRPr sz="1000"/>
          </a:p>
        </p:txBody>
      </p:sp>
      <p:sp>
        <p:nvSpPr>
          <p:cNvPr id="544" name="Google Shape;544;p69"/>
          <p:cNvSpPr/>
          <p:nvPr/>
        </p:nvSpPr>
        <p:spPr>
          <a:xfrm>
            <a:off x="1584075" y="2315875"/>
            <a:ext cx="5181300" cy="207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69"/>
          <p:cNvSpPr/>
          <p:nvPr/>
        </p:nvSpPr>
        <p:spPr>
          <a:xfrm>
            <a:off x="3565875" y="2590000"/>
            <a:ext cx="1217700" cy="579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ARBITER</a:t>
            </a:r>
            <a:endParaRPr sz="1100"/>
          </a:p>
        </p:txBody>
      </p:sp>
      <p:cxnSp>
        <p:nvCxnSpPr>
          <p:cNvPr id="546" name="Google Shape;546;p69"/>
          <p:cNvCxnSpPr/>
          <p:nvPr/>
        </p:nvCxnSpPr>
        <p:spPr>
          <a:xfrm>
            <a:off x="2430675" y="1477275"/>
            <a:ext cx="114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69"/>
          <p:cNvCxnSpPr/>
          <p:nvPr/>
        </p:nvCxnSpPr>
        <p:spPr>
          <a:xfrm>
            <a:off x="4791650" y="1477275"/>
            <a:ext cx="114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69"/>
          <p:cNvCxnSpPr>
            <a:stCxn id="543" idx="2"/>
            <a:endCxn id="545" idx="0"/>
          </p:cNvCxnSpPr>
          <p:nvPr/>
        </p:nvCxnSpPr>
        <p:spPr>
          <a:xfrm rot="5400000">
            <a:off x="4909525" y="955875"/>
            <a:ext cx="899400" cy="23691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69"/>
          <p:cNvCxnSpPr>
            <a:stCxn id="545" idx="3"/>
            <a:endCxn id="543" idx="3"/>
          </p:cNvCxnSpPr>
          <p:nvPr/>
        </p:nvCxnSpPr>
        <p:spPr>
          <a:xfrm rot="10800000" flipH="1">
            <a:off x="4783575" y="1400950"/>
            <a:ext cx="2369100" cy="1478700"/>
          </a:xfrm>
          <a:prstGeom prst="bentConnector3">
            <a:avLst>
              <a:gd name="adj1" fmla="val 110049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69"/>
          <p:cNvCxnSpPr>
            <a:endCxn id="543" idx="3"/>
          </p:cNvCxnSpPr>
          <p:nvPr/>
        </p:nvCxnSpPr>
        <p:spPr>
          <a:xfrm flipH="1">
            <a:off x="7152625" y="1396875"/>
            <a:ext cx="2325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69"/>
          <p:cNvCxnSpPr/>
          <p:nvPr/>
        </p:nvCxnSpPr>
        <p:spPr>
          <a:xfrm rot="10800000">
            <a:off x="2430675" y="1324875"/>
            <a:ext cx="114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69"/>
          <p:cNvCxnSpPr/>
          <p:nvPr/>
        </p:nvCxnSpPr>
        <p:spPr>
          <a:xfrm rot="10800000">
            <a:off x="4791625" y="1324875"/>
            <a:ext cx="114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53" name="Google Shape;553;p69"/>
          <p:cNvSpPr/>
          <p:nvPr/>
        </p:nvSpPr>
        <p:spPr>
          <a:xfrm>
            <a:off x="2309813" y="3531175"/>
            <a:ext cx="803700" cy="487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KERNEL 1</a:t>
            </a:r>
            <a:endParaRPr sz="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/>
              <a:t>(x1 instances)</a:t>
            </a:r>
            <a:endParaRPr sz="700" b="1"/>
          </a:p>
        </p:txBody>
      </p:sp>
      <p:sp>
        <p:nvSpPr>
          <p:cNvPr id="554" name="Google Shape;554;p69"/>
          <p:cNvSpPr/>
          <p:nvPr/>
        </p:nvSpPr>
        <p:spPr>
          <a:xfrm>
            <a:off x="3285188" y="3531175"/>
            <a:ext cx="803700" cy="487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KERNEL 2</a:t>
            </a:r>
            <a:endParaRPr sz="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/>
              <a:t>(x2 instances)</a:t>
            </a:r>
            <a:endParaRPr sz="900" b="1"/>
          </a:p>
        </p:txBody>
      </p:sp>
      <p:sp>
        <p:nvSpPr>
          <p:cNvPr id="555" name="Google Shape;555;p69"/>
          <p:cNvSpPr/>
          <p:nvPr/>
        </p:nvSpPr>
        <p:spPr>
          <a:xfrm>
            <a:off x="4260563" y="3514375"/>
            <a:ext cx="803700" cy="487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KERNEL n-1</a:t>
            </a:r>
            <a:endParaRPr sz="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/>
              <a:t>(x</a:t>
            </a:r>
            <a:r>
              <a:rPr lang="en" sz="700" b="1" baseline="30000"/>
              <a:t>n-1 </a:t>
            </a:r>
            <a:r>
              <a:rPr lang="en" sz="700" b="1"/>
              <a:t>instances)</a:t>
            </a:r>
            <a:endParaRPr sz="800" b="1"/>
          </a:p>
        </p:txBody>
      </p:sp>
      <p:sp>
        <p:nvSpPr>
          <p:cNvPr id="556" name="Google Shape;556;p69"/>
          <p:cNvSpPr/>
          <p:nvPr/>
        </p:nvSpPr>
        <p:spPr>
          <a:xfrm>
            <a:off x="5235938" y="3514375"/>
            <a:ext cx="803700" cy="4875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KERNEL n</a:t>
            </a:r>
            <a:endParaRPr sz="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/>
              <a:t>(x</a:t>
            </a:r>
            <a:r>
              <a:rPr lang="en" sz="700" b="1" baseline="30000"/>
              <a:t>n</a:t>
            </a:r>
            <a:r>
              <a:rPr lang="en" sz="700" b="1"/>
              <a:t> instances)</a:t>
            </a:r>
            <a:endParaRPr sz="900" b="1"/>
          </a:p>
        </p:txBody>
      </p:sp>
      <p:sp>
        <p:nvSpPr>
          <p:cNvPr id="557" name="Google Shape;557;p69"/>
          <p:cNvSpPr txBox="1"/>
          <p:nvPr/>
        </p:nvSpPr>
        <p:spPr>
          <a:xfrm>
            <a:off x="3448625" y="4001875"/>
            <a:ext cx="212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COMPUTATIONAL PIPELINE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8" name="Google Shape;558;p69"/>
          <p:cNvCxnSpPr/>
          <p:nvPr/>
        </p:nvCxnSpPr>
        <p:spPr>
          <a:xfrm flipH="1">
            <a:off x="2292214" y="3169300"/>
            <a:ext cx="1463100" cy="3618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69"/>
          <p:cNvCxnSpPr/>
          <p:nvPr/>
        </p:nvCxnSpPr>
        <p:spPr>
          <a:xfrm rot="10800000" flipH="1">
            <a:off x="2406863" y="3169375"/>
            <a:ext cx="1463100" cy="3618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69"/>
          <p:cNvCxnSpPr/>
          <p:nvPr/>
        </p:nvCxnSpPr>
        <p:spPr>
          <a:xfrm>
            <a:off x="4555725" y="3169300"/>
            <a:ext cx="1463100" cy="3450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69"/>
          <p:cNvCxnSpPr/>
          <p:nvPr/>
        </p:nvCxnSpPr>
        <p:spPr>
          <a:xfrm rot="10800000">
            <a:off x="4403288" y="3169375"/>
            <a:ext cx="1463100" cy="345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69"/>
          <p:cNvCxnSpPr/>
          <p:nvPr/>
        </p:nvCxnSpPr>
        <p:spPr>
          <a:xfrm flipH="1">
            <a:off x="3458325" y="3169300"/>
            <a:ext cx="487800" cy="3618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69"/>
          <p:cNvCxnSpPr/>
          <p:nvPr/>
        </p:nvCxnSpPr>
        <p:spPr>
          <a:xfrm>
            <a:off x="4327125" y="3169300"/>
            <a:ext cx="487800" cy="3450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69"/>
          <p:cNvCxnSpPr/>
          <p:nvPr/>
        </p:nvCxnSpPr>
        <p:spPr>
          <a:xfrm rot="10800000" flipH="1">
            <a:off x="3534638" y="3169375"/>
            <a:ext cx="487800" cy="3618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69"/>
          <p:cNvCxnSpPr/>
          <p:nvPr/>
        </p:nvCxnSpPr>
        <p:spPr>
          <a:xfrm rot="10800000">
            <a:off x="4250813" y="3169375"/>
            <a:ext cx="487800" cy="3450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69"/>
          <p:cNvCxnSpPr/>
          <p:nvPr/>
        </p:nvCxnSpPr>
        <p:spPr>
          <a:xfrm>
            <a:off x="6859296" y="3763275"/>
            <a:ext cx="36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69"/>
          <p:cNvCxnSpPr/>
          <p:nvPr/>
        </p:nvCxnSpPr>
        <p:spPr>
          <a:xfrm rot="10800000">
            <a:off x="6859271" y="3610875"/>
            <a:ext cx="36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68" name="Google Shape;568;p69"/>
          <p:cNvSpPr txBox="1"/>
          <p:nvPr/>
        </p:nvSpPr>
        <p:spPr>
          <a:xfrm>
            <a:off x="7252850" y="3480075"/>
            <a:ext cx="66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latin typeface="Calibri"/>
                <a:ea typeface="Calibri"/>
                <a:cs typeface="Calibri"/>
                <a:sym typeface="Calibri"/>
              </a:rPr>
              <a:t>OUTPUT FLOW</a:t>
            </a:r>
            <a:endParaRPr sz="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9"/>
          <p:cNvSpPr txBox="1"/>
          <p:nvPr/>
        </p:nvSpPr>
        <p:spPr>
          <a:xfrm>
            <a:off x="7252850" y="3632475"/>
            <a:ext cx="608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latin typeface="Calibri"/>
                <a:ea typeface="Calibri"/>
                <a:cs typeface="Calibri"/>
                <a:sym typeface="Calibri"/>
              </a:rPr>
              <a:t>INPUT FLOW</a:t>
            </a:r>
            <a:endParaRPr sz="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9"/>
          <p:cNvSpPr txBox="1"/>
          <p:nvPr/>
        </p:nvSpPr>
        <p:spPr>
          <a:xfrm>
            <a:off x="1584075" y="2315875"/>
            <a:ext cx="104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COMPUTATIONAL STORAGE DEVICE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69"/>
          <p:cNvSpPr txBox="1"/>
          <p:nvPr/>
        </p:nvSpPr>
        <p:spPr>
          <a:xfrm>
            <a:off x="5299213" y="2655725"/>
            <a:ext cx="111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PREPROCESSED DATA</a:t>
            </a:r>
            <a:endParaRPr sz="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69"/>
          <p:cNvSpPr txBox="1"/>
          <p:nvPr/>
        </p:nvSpPr>
        <p:spPr>
          <a:xfrm>
            <a:off x="4905454" y="1098611"/>
            <a:ext cx="111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PREPROCESSED DATA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69"/>
          <p:cNvSpPr txBox="1"/>
          <p:nvPr/>
        </p:nvSpPr>
        <p:spPr>
          <a:xfrm>
            <a:off x="2561085" y="1103549"/>
            <a:ext cx="111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PREPROCESSED DATA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9"/>
          <p:cNvSpPr txBox="1"/>
          <p:nvPr/>
        </p:nvSpPr>
        <p:spPr>
          <a:xfrm>
            <a:off x="2422574" y="1426268"/>
            <a:ext cx="11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FETCH IMAGES AND PREPROCESS REQUEST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69"/>
          <p:cNvSpPr txBox="1"/>
          <p:nvPr/>
        </p:nvSpPr>
        <p:spPr>
          <a:xfrm>
            <a:off x="4787574" y="1407904"/>
            <a:ext cx="1143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RETINA API CALL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libri"/>
                <a:ea typeface="Calibri"/>
                <a:cs typeface="Calibri"/>
                <a:sym typeface="Calibri"/>
              </a:rPr>
              <a:t>LOOKUP AND CALL PREPROCESSING</a:t>
            </a:r>
            <a:endParaRPr sz="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94C02-313C-5E5E-863D-17FCFAD9B2FA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1"/>
          <p:cNvSpPr/>
          <p:nvPr/>
        </p:nvSpPr>
        <p:spPr>
          <a:xfrm>
            <a:off x="1714500" y="1843103"/>
            <a:ext cx="5715000" cy="14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81"/>
          <p:cNvSpPr txBox="1">
            <a:spLocks noGrp="1"/>
          </p:cNvSpPr>
          <p:nvPr>
            <p:ph type="title"/>
          </p:nvPr>
        </p:nvSpPr>
        <p:spPr>
          <a:xfrm>
            <a:off x="1714500" y="1994234"/>
            <a:ext cx="5715000" cy="1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</a:pPr>
            <a:r>
              <a:rPr lang="en" sz="3900">
                <a:solidFill>
                  <a:schemeClr val="dk1"/>
                </a:solidFill>
              </a:rPr>
              <a:t>Evaluation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75FDA-200E-6A97-10D2-7756A8B13FFF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2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838" name="Google Shape;838;p82"/>
          <p:cNvSpPr txBox="1"/>
          <p:nvPr/>
        </p:nvSpPr>
        <p:spPr>
          <a:xfrm>
            <a:off x="359676" y="814999"/>
            <a:ext cx="79782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Platform:</a:t>
            </a:r>
            <a:endParaRPr sz="1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8-core Intel Xeon Gold 6152 CPU ( 2 NUMA nodes)</a:t>
            </a: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endParaRPr sz="150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1 NVIDIA Tesla V100 GPU</a:t>
            </a: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endParaRPr sz="150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263 GB DRAM Memory</a:t>
            </a: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endParaRPr sz="150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" sz="1500" b="1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Smart SSD</a:t>
            </a:r>
            <a:endParaRPr sz="1500" b="1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Samsung NVMe SSD (PCIe Gen3, 3.84TB capacity)</a:t>
            </a:r>
            <a:endParaRPr sz="150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Xilinx KU15P FPGA</a:t>
            </a:r>
            <a:endParaRPr sz="150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4GB accelerator dedicated DRAM mapped to the PCIe bar address (CMA)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0C689-40AD-A749-FFD8-F0012984BDF4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2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838" name="Google Shape;838;p82"/>
          <p:cNvSpPr txBox="1"/>
          <p:nvPr/>
        </p:nvSpPr>
        <p:spPr>
          <a:xfrm>
            <a:off x="436679" y="685058"/>
            <a:ext cx="79782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Configuration: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-US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6 Compute Kernels Implemented and tested (JPEG Decoder, Snappy File Compression, Flip, Crop, and Resize)</a:t>
            </a: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endParaRPr lang="en-US" sz="150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-US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6 KVS Kernels (lookup, insert, update, delete, split, and merge)</a:t>
            </a: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endParaRPr lang="en-US" sz="150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-US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CMA(Common Memory Area) Distribution: (4 GB)</a:t>
            </a:r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-US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Data Cache (KVS) - 2GB</a:t>
            </a:r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endParaRPr lang="en-US" sz="150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-US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Mirror Cache consumes 512MB Host Memory</a:t>
            </a: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endParaRPr lang="en-US" sz="1500" dirty="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500"/>
              <a:buFont typeface="Calibri"/>
              <a:buChar char="-"/>
            </a:pPr>
            <a:r>
              <a:rPr lang="en-US" sz="1500" dirty="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FPGA Kernel Concurrency - 1 (Lack of compute units in the Xilinx KU15P FPGA)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2E8AB9-4707-1594-54EB-10A583EDAA26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054347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4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850" name="Google Shape;850;p84"/>
          <p:cNvSpPr txBox="1"/>
          <p:nvPr/>
        </p:nvSpPr>
        <p:spPr>
          <a:xfrm>
            <a:off x="200275" y="287850"/>
            <a:ext cx="6940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Snappy Compression (Throughput and CPU Utilization) </a:t>
            </a: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851" name="Google Shape;851;p8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99" y="1346434"/>
            <a:ext cx="4055243" cy="240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84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198" y="1346433"/>
            <a:ext cx="3915176" cy="24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08;p90">
            <a:extLst>
              <a:ext uri="{FF2B5EF4-FFF2-40B4-BE49-F238E27FC236}">
                <a16:creationId xmlns:a16="http://schemas.microsoft.com/office/drawing/2014/main" id="{37524713-B1AA-CAA0-99FF-A413A784FD1A}"/>
              </a:ext>
            </a:extLst>
          </p:cNvPr>
          <p:cNvSpPr txBox="1"/>
          <p:nvPr/>
        </p:nvSpPr>
        <p:spPr>
          <a:xfrm>
            <a:off x="1803737" y="1346433"/>
            <a:ext cx="1236025" cy="3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3C78D8"/>
                </a:solidFill>
                <a:highlight>
                  <a:srgbClr val="3C78D8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 ProcPIPE   </a:t>
            </a:r>
            <a:r>
              <a:rPr lang="en" sz="800" b="1" dirty="0">
                <a:solidFill>
                  <a:srgbClr val="FF0000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 CPU</a:t>
            </a:r>
            <a:endParaRPr sz="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08;p90">
            <a:extLst>
              <a:ext uri="{FF2B5EF4-FFF2-40B4-BE49-F238E27FC236}">
                <a16:creationId xmlns:a16="http://schemas.microsoft.com/office/drawing/2014/main" id="{1BDEDBF4-484E-1A5D-C5B9-D522EC6BF848}"/>
              </a:ext>
            </a:extLst>
          </p:cNvPr>
          <p:cNvSpPr txBox="1"/>
          <p:nvPr/>
        </p:nvSpPr>
        <p:spPr>
          <a:xfrm>
            <a:off x="6096544" y="1346433"/>
            <a:ext cx="1196483" cy="3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3C78D8"/>
                </a:solidFill>
                <a:highlight>
                  <a:srgbClr val="3C78D8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 ProcPIPE   </a:t>
            </a:r>
            <a:r>
              <a:rPr lang="en" sz="800" b="1" dirty="0">
                <a:solidFill>
                  <a:srgbClr val="FF0000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 CPU</a:t>
            </a:r>
            <a:endParaRPr sz="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BC35C-E862-E0AF-227B-C04188993CA8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34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5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863" name="Google Shape;863;p85"/>
          <p:cNvSpPr txBox="1"/>
          <p:nvPr/>
        </p:nvSpPr>
        <p:spPr>
          <a:xfrm>
            <a:off x="245800" y="328953"/>
            <a:ext cx="6940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JPEG Decoder (Throughput and CPU Utilization) </a:t>
            </a: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864" name="Google Shape;864;p8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50" y="1313645"/>
            <a:ext cx="4207875" cy="260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5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2800" y="1353583"/>
            <a:ext cx="4078674" cy="25219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08;p90">
            <a:extLst>
              <a:ext uri="{FF2B5EF4-FFF2-40B4-BE49-F238E27FC236}">
                <a16:creationId xmlns:a16="http://schemas.microsoft.com/office/drawing/2014/main" id="{266F1FB2-0B8D-D9DE-E928-6C3F2C82B22C}"/>
              </a:ext>
            </a:extLst>
          </p:cNvPr>
          <p:cNvSpPr txBox="1"/>
          <p:nvPr/>
        </p:nvSpPr>
        <p:spPr>
          <a:xfrm>
            <a:off x="2013861" y="1293157"/>
            <a:ext cx="1285452" cy="3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3C78D8"/>
                </a:solidFill>
                <a:highlight>
                  <a:srgbClr val="3C78D8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 ProcPIPE   </a:t>
            </a:r>
            <a:r>
              <a:rPr lang="en" sz="800" b="1" dirty="0">
                <a:solidFill>
                  <a:srgbClr val="FF0000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 CPU</a:t>
            </a:r>
            <a:endParaRPr sz="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08;p90">
            <a:extLst>
              <a:ext uri="{FF2B5EF4-FFF2-40B4-BE49-F238E27FC236}">
                <a16:creationId xmlns:a16="http://schemas.microsoft.com/office/drawing/2014/main" id="{CC869019-400D-78B9-ED16-0ABC3420D940}"/>
              </a:ext>
            </a:extLst>
          </p:cNvPr>
          <p:cNvSpPr txBox="1"/>
          <p:nvPr/>
        </p:nvSpPr>
        <p:spPr>
          <a:xfrm>
            <a:off x="6044925" y="1267937"/>
            <a:ext cx="1215453" cy="3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3C78D8"/>
                </a:solidFill>
                <a:highlight>
                  <a:srgbClr val="3C78D8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 ProcPIPE   </a:t>
            </a:r>
            <a:r>
              <a:rPr lang="en" sz="800" b="1" dirty="0">
                <a:solidFill>
                  <a:srgbClr val="FF0000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 CPU</a:t>
            </a:r>
            <a:endParaRPr sz="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2553F-3E50-6EBC-CED5-2100DCD4C050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6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872" name="Google Shape;872;p86"/>
          <p:cNvSpPr txBox="1"/>
          <p:nvPr/>
        </p:nvSpPr>
        <p:spPr>
          <a:xfrm>
            <a:off x="66050" y="194200"/>
            <a:ext cx="6940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Compute Kernels Execution Time vs CPU Execution Time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873" name="Google Shape;873;p86"/>
          <p:cNvSpPr txBox="1"/>
          <p:nvPr/>
        </p:nvSpPr>
        <p:spPr>
          <a:xfrm>
            <a:off x="852625" y="3501550"/>
            <a:ext cx="722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The benefit of offloading compute to the storage is more pronounced for larger file sizes.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RETINA-FPGA performs up to 70% faster than RETINA-CPU for both Snappy compression and JPEG decoder.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74" name="Google Shape;874;p86"/>
          <p:cNvGraphicFramePr/>
          <p:nvPr/>
        </p:nvGraphicFramePr>
        <p:xfrm>
          <a:off x="1462600" y="795522"/>
          <a:ext cx="5859750" cy="2529630"/>
        </p:xfrm>
        <a:graphic>
          <a:graphicData uri="http://schemas.openxmlformats.org/drawingml/2006/table">
            <a:tbl>
              <a:tblPr>
                <a:noFill/>
                <a:tableStyleId>{5802A88A-934C-4886-B35A-4B5021C89F55}</a:tableStyleId>
              </a:tblPr>
              <a:tblGrid>
                <a:gridCol w="117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 (KB)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Snappy Compression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JPEG Decoder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CPU (ms)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FPGA(ms)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CPU (ms)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FPGA(ms)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128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256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512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1024</a:t>
                      </a:r>
                      <a:endParaRPr sz="12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3EE154E-6002-7ACA-D646-C8B12C3F4387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</a:t>
            </a: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90" title="Points scor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407" y="1387751"/>
            <a:ext cx="2889036" cy="17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90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7474" y="1377026"/>
            <a:ext cx="2889051" cy="17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90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9755" y="1377026"/>
            <a:ext cx="2889024" cy="17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90"/>
          <p:cNvSpPr/>
          <p:nvPr/>
        </p:nvSpPr>
        <p:spPr>
          <a:xfrm>
            <a:off x="3475196" y="205650"/>
            <a:ext cx="682200" cy="12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90"/>
          <p:cNvSpPr txBox="1"/>
          <p:nvPr/>
        </p:nvSpPr>
        <p:spPr>
          <a:xfrm>
            <a:off x="1330566" y="1488814"/>
            <a:ext cx="1098900" cy="3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3C78D8"/>
                </a:solidFill>
                <a:highlight>
                  <a:srgbClr val="3C78D8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 FPGA   </a:t>
            </a:r>
            <a:r>
              <a:rPr lang="en" sz="800" b="1" dirty="0">
                <a:solidFill>
                  <a:srgbClr val="FF0000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 dirty="0">
                <a:latin typeface="Calibri"/>
                <a:ea typeface="Calibri"/>
                <a:cs typeface="Calibri"/>
                <a:sym typeface="Calibri"/>
              </a:rPr>
              <a:t> CPU</a:t>
            </a:r>
            <a:endParaRPr sz="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08;p90">
            <a:extLst>
              <a:ext uri="{FF2B5EF4-FFF2-40B4-BE49-F238E27FC236}">
                <a16:creationId xmlns:a16="http://schemas.microsoft.com/office/drawing/2014/main" id="{33428E25-0426-0F9B-494E-60B83673DD32}"/>
              </a:ext>
            </a:extLst>
          </p:cNvPr>
          <p:cNvSpPr txBox="1"/>
          <p:nvPr/>
        </p:nvSpPr>
        <p:spPr>
          <a:xfrm>
            <a:off x="4177633" y="1411811"/>
            <a:ext cx="1098900" cy="3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C78D8"/>
                </a:solidFill>
                <a:highlight>
                  <a:srgbClr val="3C78D8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 FPGA   </a:t>
            </a:r>
            <a:r>
              <a:rPr lang="en" sz="800" b="1">
                <a:solidFill>
                  <a:srgbClr val="FF0000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 CPU</a:t>
            </a:r>
            <a:endParaRPr sz="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908;p90">
            <a:extLst>
              <a:ext uri="{FF2B5EF4-FFF2-40B4-BE49-F238E27FC236}">
                <a16:creationId xmlns:a16="http://schemas.microsoft.com/office/drawing/2014/main" id="{1EBB1E75-FEC9-4067-6EEC-3BB227D4A430}"/>
              </a:ext>
            </a:extLst>
          </p:cNvPr>
          <p:cNvSpPr txBox="1"/>
          <p:nvPr/>
        </p:nvSpPr>
        <p:spPr>
          <a:xfrm>
            <a:off x="7023502" y="1377026"/>
            <a:ext cx="1098900" cy="3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3C78D8"/>
                </a:solidFill>
                <a:highlight>
                  <a:srgbClr val="3C78D8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 FPGA   </a:t>
            </a:r>
            <a:r>
              <a:rPr lang="en" sz="800" b="1">
                <a:solidFill>
                  <a:srgbClr val="FF0000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800" b="1">
                <a:latin typeface="Calibri"/>
                <a:ea typeface="Calibri"/>
                <a:cs typeface="Calibri"/>
                <a:sym typeface="Calibri"/>
              </a:rPr>
              <a:t> CPU</a:t>
            </a:r>
            <a:endParaRPr sz="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872;p86">
            <a:extLst>
              <a:ext uri="{FF2B5EF4-FFF2-40B4-BE49-F238E27FC236}">
                <a16:creationId xmlns:a16="http://schemas.microsoft.com/office/drawing/2014/main" id="{17268548-A7DE-1222-9690-E99BAFEC783C}"/>
              </a:ext>
            </a:extLst>
          </p:cNvPr>
          <p:cNvSpPr txBox="1"/>
          <p:nvPr/>
        </p:nvSpPr>
        <p:spPr>
          <a:xfrm>
            <a:off x="34133" y="416100"/>
            <a:ext cx="6940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Other Evaluation Numbers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5" name="Google Shape;873;p86">
            <a:extLst>
              <a:ext uri="{FF2B5EF4-FFF2-40B4-BE49-F238E27FC236}">
                <a16:creationId xmlns:a16="http://schemas.microsoft.com/office/drawing/2014/main" id="{1F9A7155-FDB7-AC53-A364-3A95AC75BBF6}"/>
              </a:ext>
            </a:extLst>
          </p:cNvPr>
          <p:cNvSpPr txBox="1"/>
          <p:nvPr/>
        </p:nvSpPr>
        <p:spPr>
          <a:xfrm>
            <a:off x="1000905" y="3571102"/>
            <a:ext cx="72297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Timing comparison for preprocessing on CPU vs preprocessing done on the SmartSSD FPGA. (feed preprocessed images to training)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A1EF7-554F-6448-F07E-E77A1D15AE34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" grpId="0" animBg="1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147" name="Google Shape;147;p30"/>
          <p:cNvSpPr txBox="1"/>
          <p:nvPr/>
        </p:nvSpPr>
        <p:spPr>
          <a:xfrm>
            <a:off x="377875" y="314900"/>
            <a:ext cx="4161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OUTLINE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497600" y="1189153"/>
            <a:ext cx="78516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The Problem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Computational Storage Device and Issues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Solution: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ProcPIPE</a:t>
            </a:r>
            <a:endParaRPr lang="en-US"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KVS Background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Arbiter: Computational Pipeline IP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Putting it all together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33495-A108-2F95-7AD8-8FAADA29C8F1}"/>
              </a:ext>
            </a:extLst>
          </p:cNvPr>
          <p:cNvSpPr txBox="1"/>
          <p:nvPr/>
        </p:nvSpPr>
        <p:spPr>
          <a:xfrm>
            <a:off x="8751404" y="4800599"/>
            <a:ext cx="35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3"/>
          <p:cNvSpPr txBox="1"/>
          <p:nvPr/>
        </p:nvSpPr>
        <p:spPr>
          <a:xfrm>
            <a:off x="642175" y="681525"/>
            <a:ext cx="73113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We proposed RETINA KVS, near-storage compute capable cross-layered KVS designed natively for CSD. (host CPU is the control plane &amp; near storage accelerator is the data plane)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A centralized Arbiter implemented on the FPGA to enable applications to compose compute pipeline dynamically on-fly.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endParaRPr lang="en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We have filed a patent for the Arbiter Kernel IP and submitted a paper to HotStorage 2023.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93"/>
          <p:cNvSpPr txBox="1"/>
          <p:nvPr/>
        </p:nvSpPr>
        <p:spPr>
          <a:xfrm>
            <a:off x="642175" y="2418700"/>
            <a:ext cx="75864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Future Work and Improvements: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Test the scalability with a more powerful FPGA. With more instances per compute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kernels,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 we expect to achieve enough parallelization to achieve high throughput numbers.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Increase portability across different CSD architectures.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More optimization on FPGA kernels needed e.g., optimized JPEG decoder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93"/>
          <p:cNvSpPr txBox="1"/>
          <p:nvPr/>
        </p:nvSpPr>
        <p:spPr>
          <a:xfrm>
            <a:off x="461950" y="261225"/>
            <a:ext cx="41610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Conclusion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C68AF-66FF-2EC7-F2B8-8CD08E07FFF7}"/>
              </a:ext>
            </a:extLst>
          </p:cNvPr>
          <p:cNvSpPr txBox="1"/>
          <p:nvPr/>
        </p:nvSpPr>
        <p:spPr>
          <a:xfrm>
            <a:off x="8751404" y="4800599"/>
            <a:ext cx="392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38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/>
          <p:nvPr/>
        </p:nvSpPr>
        <p:spPr>
          <a:xfrm>
            <a:off x="1714500" y="1843103"/>
            <a:ext cx="5715000" cy="14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94"/>
          <p:cNvSpPr txBox="1">
            <a:spLocks noGrp="1"/>
          </p:cNvSpPr>
          <p:nvPr>
            <p:ph type="title"/>
          </p:nvPr>
        </p:nvSpPr>
        <p:spPr>
          <a:xfrm>
            <a:off x="1714500" y="1994234"/>
            <a:ext cx="5715000" cy="11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</a:pPr>
            <a:r>
              <a:rPr lang="en" sz="3900">
                <a:solidFill>
                  <a:schemeClr val="dk1"/>
                </a:solidFill>
              </a:rPr>
              <a:t>THANK YOU</a:t>
            </a:r>
            <a:endParaRPr sz="3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1714500" y="1843103"/>
            <a:ext cx="5715000" cy="1471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1714500" y="1994234"/>
            <a:ext cx="5715000" cy="115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</a:pPr>
            <a:r>
              <a:rPr lang="en" sz="3900" dirty="0">
                <a:solidFill>
                  <a:schemeClr val="dk1"/>
                </a:solidFill>
              </a:rPr>
              <a:t>THE PROBLEM</a:t>
            </a:r>
            <a:endParaRPr sz="39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FCA7B-B597-E16C-B2CA-4015A0B755C5}"/>
              </a:ext>
            </a:extLst>
          </p:cNvPr>
          <p:cNvSpPr txBox="1"/>
          <p:nvPr/>
        </p:nvSpPr>
        <p:spPr>
          <a:xfrm>
            <a:off x="8751404" y="4800599"/>
            <a:ext cx="35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 dirty="0"/>
              <a:t>Quote Callout</a:t>
            </a:r>
            <a:endParaRPr dirty="0"/>
          </a:p>
        </p:txBody>
      </p:sp>
      <p:sp>
        <p:nvSpPr>
          <p:cNvPr id="160" name="Google Shape;160;p32"/>
          <p:cNvSpPr txBox="1"/>
          <p:nvPr/>
        </p:nvSpPr>
        <p:spPr>
          <a:xfrm>
            <a:off x="394115" y="325184"/>
            <a:ext cx="7813224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Bottleneck!!!</a:t>
            </a:r>
            <a:endParaRPr sz="7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raphic 1" descr="Database with solid fill">
            <a:extLst>
              <a:ext uri="{FF2B5EF4-FFF2-40B4-BE49-F238E27FC236}">
                <a16:creationId xmlns:a16="http://schemas.microsoft.com/office/drawing/2014/main" id="{0A5C72DA-52EB-6F48-192B-E2D016F7F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1377" y="1621523"/>
            <a:ext cx="1299788" cy="1299788"/>
          </a:xfrm>
          <a:prstGeom prst="rect">
            <a:avLst/>
          </a:prstGeom>
        </p:spPr>
      </p:pic>
      <p:pic>
        <p:nvPicPr>
          <p:cNvPr id="3" name="Graphic 2" descr="Processor with solid fill">
            <a:extLst>
              <a:ext uri="{FF2B5EF4-FFF2-40B4-BE49-F238E27FC236}">
                <a16:creationId xmlns:a16="http://schemas.microsoft.com/office/drawing/2014/main" id="{92D090A1-E191-E3A1-D876-0E22156A49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6562" y="1621523"/>
            <a:ext cx="1299788" cy="1299788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926DB7BF-5969-2E9C-F8EA-DE184F45D883}"/>
              </a:ext>
            </a:extLst>
          </p:cNvPr>
          <p:cNvSpPr/>
          <p:nvPr/>
        </p:nvSpPr>
        <p:spPr>
          <a:xfrm>
            <a:off x="861738" y="1666028"/>
            <a:ext cx="272884" cy="12552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3D0E24C-D2E6-A8DC-13B6-DD262E332A46}"/>
              </a:ext>
            </a:extLst>
          </p:cNvPr>
          <p:cNvSpPr/>
          <p:nvPr/>
        </p:nvSpPr>
        <p:spPr>
          <a:xfrm flipV="1">
            <a:off x="7856978" y="1666028"/>
            <a:ext cx="272884" cy="1255283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C97DD-0E55-4CC8-0D95-4C2885E4251F}"/>
              </a:ext>
            </a:extLst>
          </p:cNvPr>
          <p:cNvSpPr txBox="1"/>
          <p:nvPr/>
        </p:nvSpPr>
        <p:spPr>
          <a:xfrm>
            <a:off x="2133997" y="2849500"/>
            <a:ext cx="56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3956D-63B7-F1B8-3C41-ADB76388E1CA}"/>
              </a:ext>
            </a:extLst>
          </p:cNvPr>
          <p:cNvSpPr txBox="1"/>
          <p:nvPr/>
        </p:nvSpPr>
        <p:spPr>
          <a:xfrm>
            <a:off x="6141540" y="2855261"/>
            <a:ext cx="1129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STORAGE</a:t>
            </a:r>
          </a:p>
        </p:txBody>
      </p:sp>
      <p:sp>
        <p:nvSpPr>
          <p:cNvPr id="8" name="Google Shape;161;p32">
            <a:extLst>
              <a:ext uri="{FF2B5EF4-FFF2-40B4-BE49-F238E27FC236}">
                <a16:creationId xmlns:a16="http://schemas.microsoft.com/office/drawing/2014/main" id="{A007FA15-3887-C7C7-7883-B955E0839449}"/>
              </a:ext>
            </a:extLst>
          </p:cNvPr>
          <p:cNvSpPr txBox="1"/>
          <p:nvPr/>
        </p:nvSpPr>
        <p:spPr>
          <a:xfrm rot="16200000">
            <a:off x="-812939" y="2079060"/>
            <a:ext cx="273383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PERFORMANCE SATURATING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OVER YEARS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61;p32">
            <a:extLst>
              <a:ext uri="{FF2B5EF4-FFF2-40B4-BE49-F238E27FC236}">
                <a16:creationId xmlns:a16="http://schemas.microsoft.com/office/drawing/2014/main" id="{24FE5ED3-45B1-6650-92B6-34EC8530C4B1}"/>
              </a:ext>
            </a:extLst>
          </p:cNvPr>
          <p:cNvSpPr txBox="1"/>
          <p:nvPr/>
        </p:nvSpPr>
        <p:spPr>
          <a:xfrm rot="5400000">
            <a:off x="7118983" y="1985908"/>
            <a:ext cx="273383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PERFORMANCE INCREASING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OVER YEARS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EFDD49-9E83-4D14-D02B-AD113DC646C5}"/>
              </a:ext>
            </a:extLst>
          </p:cNvPr>
          <p:cNvSpPr/>
          <p:nvPr/>
        </p:nvSpPr>
        <p:spPr>
          <a:xfrm>
            <a:off x="5443317" y="2089494"/>
            <a:ext cx="411318" cy="3638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3AE0E-EE0C-DBE6-CBAA-100F36C0857E}"/>
              </a:ext>
            </a:extLst>
          </p:cNvPr>
          <p:cNvSpPr/>
          <p:nvPr/>
        </p:nvSpPr>
        <p:spPr>
          <a:xfrm>
            <a:off x="5512138" y="2225886"/>
            <a:ext cx="411318" cy="3638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5EFA46-A30D-F5C8-5BE6-BD24FB4518EA}"/>
              </a:ext>
            </a:extLst>
          </p:cNvPr>
          <p:cNvSpPr/>
          <p:nvPr/>
        </p:nvSpPr>
        <p:spPr>
          <a:xfrm>
            <a:off x="5576567" y="2324980"/>
            <a:ext cx="411318" cy="3638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7B6842-42C5-7C10-0A1D-23CB0B0EAECE}"/>
              </a:ext>
            </a:extLst>
          </p:cNvPr>
          <p:cNvSpPr/>
          <p:nvPr/>
        </p:nvSpPr>
        <p:spPr>
          <a:xfrm>
            <a:off x="5659750" y="2420672"/>
            <a:ext cx="411318" cy="3638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A41AC-E855-494E-E0D6-EFC6A050BB00}"/>
              </a:ext>
            </a:extLst>
          </p:cNvPr>
          <p:cNvSpPr/>
          <p:nvPr/>
        </p:nvSpPr>
        <p:spPr>
          <a:xfrm>
            <a:off x="2210796" y="3296741"/>
            <a:ext cx="411318" cy="3638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15D29D-54AA-5F1C-E877-6C4557FF9EC4}"/>
              </a:ext>
            </a:extLst>
          </p:cNvPr>
          <p:cNvSpPr/>
          <p:nvPr/>
        </p:nvSpPr>
        <p:spPr>
          <a:xfrm>
            <a:off x="5766946" y="2535560"/>
            <a:ext cx="411318" cy="3638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D5</a:t>
            </a:r>
          </a:p>
        </p:txBody>
      </p:sp>
      <p:sp>
        <p:nvSpPr>
          <p:cNvPr id="16" name="Google Shape;161;p32">
            <a:extLst>
              <a:ext uri="{FF2B5EF4-FFF2-40B4-BE49-F238E27FC236}">
                <a16:creationId xmlns:a16="http://schemas.microsoft.com/office/drawing/2014/main" id="{137A6267-940E-9799-BB56-8112636ED99F}"/>
              </a:ext>
            </a:extLst>
          </p:cNvPr>
          <p:cNvSpPr txBox="1"/>
          <p:nvPr/>
        </p:nvSpPr>
        <p:spPr>
          <a:xfrm>
            <a:off x="3066350" y="3720460"/>
            <a:ext cx="2733832" cy="118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CPU BOTTLENECKS!!!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I/O UNDERUTILIZED!!!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E6A1D-BEB2-E6D5-F26A-CE66B38B26EB}"/>
              </a:ext>
            </a:extLst>
          </p:cNvPr>
          <p:cNvSpPr txBox="1"/>
          <p:nvPr/>
        </p:nvSpPr>
        <p:spPr>
          <a:xfrm>
            <a:off x="8751404" y="4800599"/>
            <a:ext cx="35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884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58025E-6 L -0.25 3.58025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1714500" y="1843103"/>
            <a:ext cx="5715000" cy="1471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1714500" y="1994234"/>
            <a:ext cx="5715000" cy="115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</a:pPr>
            <a:r>
              <a:rPr lang="en" sz="3900" dirty="0">
                <a:solidFill>
                  <a:schemeClr val="dk1"/>
                </a:solidFill>
              </a:rPr>
              <a:t>SOLUTION?</a:t>
            </a:r>
            <a:endParaRPr sz="39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85604-06BF-1978-4244-48B39F29A2CA}"/>
              </a:ext>
            </a:extLst>
          </p:cNvPr>
          <p:cNvSpPr txBox="1"/>
          <p:nvPr/>
        </p:nvSpPr>
        <p:spPr>
          <a:xfrm>
            <a:off x="8751404" y="4800599"/>
            <a:ext cx="35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9452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160" name="Google Shape;160;p32"/>
          <p:cNvSpPr txBox="1"/>
          <p:nvPr/>
        </p:nvSpPr>
        <p:spPr>
          <a:xfrm>
            <a:off x="377875" y="358214"/>
            <a:ext cx="7813224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BRING COMPUTATION NEAR STORAGE</a:t>
            </a:r>
            <a:endParaRPr sz="11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" name="Graphic 1" descr="Database with solid fill">
            <a:extLst>
              <a:ext uri="{FF2B5EF4-FFF2-40B4-BE49-F238E27FC236}">
                <a16:creationId xmlns:a16="http://schemas.microsoft.com/office/drawing/2014/main" id="{36AE8EEE-76DD-BBC0-3798-2353A4B5E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8372" y="1402105"/>
            <a:ext cx="1299788" cy="1299788"/>
          </a:xfrm>
          <a:prstGeom prst="rect">
            <a:avLst/>
          </a:prstGeom>
        </p:spPr>
      </p:pic>
      <p:pic>
        <p:nvPicPr>
          <p:cNvPr id="3" name="Graphic 2" descr="Processor with solid fill">
            <a:extLst>
              <a:ext uri="{FF2B5EF4-FFF2-40B4-BE49-F238E27FC236}">
                <a16:creationId xmlns:a16="http://schemas.microsoft.com/office/drawing/2014/main" id="{7A442642-5B31-410B-C6C1-994DC7137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6079" y="1856073"/>
            <a:ext cx="738322" cy="7383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027DC3-C7F1-970B-DC62-301769A27EBB}"/>
              </a:ext>
            </a:extLst>
          </p:cNvPr>
          <p:cNvSpPr/>
          <p:nvPr/>
        </p:nvSpPr>
        <p:spPr>
          <a:xfrm>
            <a:off x="3383286" y="1482513"/>
            <a:ext cx="1905802" cy="160099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61;p32">
            <a:extLst>
              <a:ext uri="{FF2B5EF4-FFF2-40B4-BE49-F238E27FC236}">
                <a16:creationId xmlns:a16="http://schemas.microsoft.com/office/drawing/2014/main" id="{50C3E28E-5063-401B-A779-6AEC8E594B4D}"/>
              </a:ext>
            </a:extLst>
          </p:cNvPr>
          <p:cNvSpPr txBox="1"/>
          <p:nvPr/>
        </p:nvSpPr>
        <p:spPr>
          <a:xfrm>
            <a:off x="943277" y="3562083"/>
            <a:ext cx="6992752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NO NEED FOR UNECCESARY DATA MOVEMENT TO CPU MEMORY!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800" b="1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CPU NOT A BOTTLENECK ANYMORE!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endParaRPr sz="1800" b="1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F3ED9-457C-6E6F-5F57-4C9DCE61DFC3}"/>
              </a:ext>
            </a:extLst>
          </p:cNvPr>
          <p:cNvSpPr txBox="1"/>
          <p:nvPr/>
        </p:nvSpPr>
        <p:spPr>
          <a:xfrm>
            <a:off x="3453685" y="2639379"/>
            <a:ext cx="1905801" cy="41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NEAR STORAGE COMPUTATION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A0DF73-5645-F484-78B8-602C3E4B7318}"/>
              </a:ext>
            </a:extLst>
          </p:cNvPr>
          <p:cNvSpPr txBox="1"/>
          <p:nvPr/>
        </p:nvSpPr>
        <p:spPr>
          <a:xfrm>
            <a:off x="3083248" y="1688970"/>
            <a:ext cx="1581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ACCELERATOR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617F4-F8BD-0B7A-2A04-7FD0134F5C8A}"/>
              </a:ext>
            </a:extLst>
          </p:cNvPr>
          <p:cNvSpPr txBox="1"/>
          <p:nvPr/>
        </p:nvSpPr>
        <p:spPr>
          <a:xfrm>
            <a:off x="8751404" y="4800599"/>
            <a:ext cx="35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730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5679E-6 L -0.30052 0.000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35" y="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371 L 0.25 -0.003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628650" y="-106933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Arial"/>
              <a:buNone/>
            </a:pPr>
            <a:r>
              <a:rPr lang="en"/>
              <a:t>Quote Callout</a:t>
            </a:r>
            <a:endParaRPr/>
          </a:p>
        </p:txBody>
      </p:sp>
      <p:sp>
        <p:nvSpPr>
          <p:cNvPr id="160" name="Google Shape;160;p32"/>
          <p:cNvSpPr txBox="1"/>
          <p:nvPr/>
        </p:nvSpPr>
        <p:spPr>
          <a:xfrm>
            <a:off x="377875" y="358214"/>
            <a:ext cx="7813224" cy="51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COMPUTATIONAL STORAGE DEVICES (CSDs)</a:t>
            </a:r>
            <a:endParaRPr sz="11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raphic 1" descr="Database with solid fill">
            <a:extLst>
              <a:ext uri="{FF2B5EF4-FFF2-40B4-BE49-F238E27FC236}">
                <a16:creationId xmlns:a16="http://schemas.microsoft.com/office/drawing/2014/main" id="{36AE8EEE-76DD-BBC0-3798-2353A4B5E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4938" y="1676441"/>
            <a:ext cx="1299788" cy="1299788"/>
          </a:xfrm>
          <a:prstGeom prst="rect">
            <a:avLst/>
          </a:prstGeom>
        </p:spPr>
      </p:pic>
      <p:pic>
        <p:nvPicPr>
          <p:cNvPr id="3" name="Graphic 2" descr="Processor with solid fill">
            <a:extLst>
              <a:ext uri="{FF2B5EF4-FFF2-40B4-BE49-F238E27FC236}">
                <a16:creationId xmlns:a16="http://schemas.microsoft.com/office/drawing/2014/main" id="{7A442642-5B31-410B-C6C1-994DC7137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3866" y="2042707"/>
            <a:ext cx="738322" cy="7383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027DC3-C7F1-970B-DC62-301769A27EBB}"/>
              </a:ext>
            </a:extLst>
          </p:cNvPr>
          <p:cNvSpPr/>
          <p:nvPr/>
        </p:nvSpPr>
        <p:spPr>
          <a:xfrm>
            <a:off x="1212801" y="1723160"/>
            <a:ext cx="1905802" cy="160099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88D95E-2729-5907-0D51-2718674453D0}"/>
              </a:ext>
            </a:extLst>
          </p:cNvPr>
          <p:cNvSpPr/>
          <p:nvPr/>
        </p:nvSpPr>
        <p:spPr>
          <a:xfrm>
            <a:off x="1386050" y="2935721"/>
            <a:ext cx="1583356" cy="2791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COMMON MEMORY AREA (DDR RAM)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3170B-CD36-93D8-D094-18D1B1EE4773}"/>
              </a:ext>
            </a:extLst>
          </p:cNvPr>
          <p:cNvSpPr txBox="1"/>
          <p:nvPr/>
        </p:nvSpPr>
        <p:spPr>
          <a:xfrm>
            <a:off x="2365631" y="1804754"/>
            <a:ext cx="48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NVMe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0BF8E-7B7B-8EF4-0928-69DCDB61E7C7}"/>
              </a:ext>
            </a:extLst>
          </p:cNvPr>
          <p:cNvSpPr txBox="1"/>
          <p:nvPr/>
        </p:nvSpPr>
        <p:spPr>
          <a:xfrm>
            <a:off x="1460924" y="1923696"/>
            <a:ext cx="4838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/>
                </a:solidFill>
              </a:rPr>
              <a:t>FPGA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EE7AD-DD0E-EF44-23BD-D15F22B6C2BA}"/>
              </a:ext>
            </a:extLst>
          </p:cNvPr>
          <p:cNvSpPr txBox="1"/>
          <p:nvPr/>
        </p:nvSpPr>
        <p:spPr>
          <a:xfrm>
            <a:off x="1224827" y="3326927"/>
            <a:ext cx="1905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SAMSUNG SMARTSSD</a:t>
            </a:r>
          </a:p>
        </p:txBody>
      </p:sp>
      <p:sp>
        <p:nvSpPr>
          <p:cNvPr id="11" name="Google Shape;161;p32">
            <a:extLst>
              <a:ext uri="{FF2B5EF4-FFF2-40B4-BE49-F238E27FC236}">
                <a16:creationId xmlns:a16="http://schemas.microsoft.com/office/drawing/2014/main" id="{E91BB98D-D377-848D-BBCF-E4F94899C23B}"/>
              </a:ext>
            </a:extLst>
          </p:cNvPr>
          <p:cNvSpPr txBox="1"/>
          <p:nvPr/>
        </p:nvSpPr>
        <p:spPr>
          <a:xfrm>
            <a:off x="4053865" y="1844689"/>
            <a:ext cx="4656997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ACCELERATOR – </a:t>
            </a: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FPGA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STORAGE – </a:t>
            </a: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NVMe DRIVE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endParaRPr lang="en-US"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DDR RAM (CMA) – </a:t>
            </a: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MAPPED ON THE PCIe BUS</a:t>
            </a:r>
            <a:endParaRPr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1;p32">
            <a:extLst>
              <a:ext uri="{FF2B5EF4-FFF2-40B4-BE49-F238E27FC236}">
                <a16:creationId xmlns:a16="http://schemas.microsoft.com/office/drawing/2014/main" id="{3C55E6A6-0E58-A66B-2464-2101845CB681}"/>
              </a:ext>
            </a:extLst>
          </p:cNvPr>
          <p:cNvSpPr txBox="1"/>
          <p:nvPr/>
        </p:nvSpPr>
        <p:spPr>
          <a:xfrm>
            <a:off x="3042287" y="3922125"/>
            <a:ext cx="273383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ANY ISSUES?</a:t>
            </a:r>
          </a:p>
          <a:p>
            <a:pPr marL="127000" lvl="0" algn="ctr" rtl="0">
              <a:spcBef>
                <a:spcPts val="0"/>
              </a:spcBef>
              <a:spcAft>
                <a:spcPts val="0"/>
              </a:spcAft>
              <a:buSzPts val="1600"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YES!!!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C384D-E974-D00B-5EDE-C4A67972A796}"/>
              </a:ext>
            </a:extLst>
          </p:cNvPr>
          <p:cNvSpPr txBox="1"/>
          <p:nvPr/>
        </p:nvSpPr>
        <p:spPr>
          <a:xfrm>
            <a:off x="8751404" y="4800599"/>
            <a:ext cx="357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5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3.9|4.7|1|4.3|2.6|1.1|7.2|1.5|1.2|3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|9.4|1.2|7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8.1|9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5.4|3.8|6.2|5.1|1.2|3.6|1.2|2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4|2.7|1|2.4|6.7|9.1|0.4|0.6|0.8|0.9|0.5|0.4|1.4|1.3|4.1|0.9|0.9|1.6|1.2|0.5|0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|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3.2|34.9|0.6|0.8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4.6|1|8.5|4.5|1.6|0.8|2.1|3.9|1.1|1.1|5.4|0.4|2.5|1.5|15.7|0.1|7.4|1.1|3.3|0.5|0.5|4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.6|0.8|0.5|0.7|0.6|1.2|12.4|0.8|6.9|0.5|5.1|1.9|1.9|10.3|3.8|2.2|3.1|1.2|2.5|5.1|4|0.8|0.7|1|6.3|3|1|1.7|0.8|3.8|1|3.9|0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3|15|4.5|2|1.5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7|11|10.9|3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2|7.1|4.4|4.8|3.3|4.8|1.9|1.6|1.5|0.7|0.7|0.9|6.1|0.4|0.4|0.5|0.7|0.7|1.5|0.6|0.3|9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17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5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4|5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0.7|15.1|8.8|3.4|33.9|39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9.1|3.3|8.6|3.9|2.3|4.4|1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2.4|2.7|5.5|5.1|1.7|0.5|0.6|1.6|7.7|3.9|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8|0.8|8.7|2.1|0.6|3.4|10.1|6.2|3.7|4.9|16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1|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2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7|12.3|4.1|10|2.3|7.6|4.7|13.7|1.2|2.4|0.8|0.1|1.8|6.5|5.4|5.9|4.7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6.2|8.8|7.1|17.6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861F41"/>
      </a:dk1>
      <a:lt1>
        <a:srgbClr val="FFFFFF"/>
      </a:lt1>
      <a:dk2>
        <a:srgbClr val="75787B"/>
      </a:dk2>
      <a:lt2>
        <a:srgbClr val="E5E1E6"/>
      </a:lt2>
      <a:accent1>
        <a:srgbClr val="861F41"/>
      </a:accent1>
      <a:accent2>
        <a:srgbClr val="C64600"/>
      </a:accent2>
      <a:accent3>
        <a:srgbClr val="A5A5A5"/>
      </a:accent3>
      <a:accent4>
        <a:srgbClr val="508590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2">
      <a:dk1>
        <a:srgbClr val="861F41"/>
      </a:dk1>
      <a:lt1>
        <a:srgbClr val="FFFFFF"/>
      </a:lt1>
      <a:dk2>
        <a:srgbClr val="75787B"/>
      </a:dk2>
      <a:lt2>
        <a:srgbClr val="E5E1E6"/>
      </a:lt2>
      <a:accent1>
        <a:srgbClr val="861F41"/>
      </a:accent1>
      <a:accent2>
        <a:srgbClr val="C64600"/>
      </a:accent2>
      <a:accent3>
        <a:srgbClr val="A5A5A5"/>
      </a:accent3>
      <a:accent4>
        <a:srgbClr val="508590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2902</Words>
  <Application>Microsoft Office PowerPoint</Application>
  <PresentationFormat>On-screen Show (16:9)</PresentationFormat>
  <Paragraphs>551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Simple Light</vt:lpstr>
      <vt:lpstr>1_Office Theme</vt:lpstr>
      <vt:lpstr>1_Office Theme</vt:lpstr>
      <vt:lpstr>TRANSITION SLIDE (White on Maroon)</vt:lpstr>
      <vt:lpstr>ProcPIPE: Offloading processing pipelines on Computational Storage</vt:lpstr>
      <vt:lpstr>OUTLINE</vt:lpstr>
      <vt:lpstr>Quote Callout</vt:lpstr>
      <vt:lpstr>THE PROBLEM</vt:lpstr>
      <vt:lpstr>Quote Callout</vt:lpstr>
      <vt:lpstr>SOLUTION?</vt:lpstr>
      <vt:lpstr>Quote Callout</vt:lpstr>
      <vt:lpstr>Quote Callout</vt:lpstr>
      <vt:lpstr>Quote Callout</vt:lpstr>
      <vt:lpstr>Quote Callout</vt:lpstr>
      <vt:lpstr>Quote Callout</vt:lpstr>
      <vt:lpstr>PowerPoint Presentation</vt:lpstr>
      <vt:lpstr>Quote Callout</vt:lpstr>
      <vt:lpstr>  Retina: The Cross-layered KVS BACKGROUND</vt:lpstr>
      <vt:lpstr>Quote Callout</vt:lpstr>
      <vt:lpstr>Quote Callout</vt:lpstr>
      <vt:lpstr>Quote Callout</vt:lpstr>
      <vt:lpstr>Quote Callout</vt:lpstr>
      <vt:lpstr>  ARBITER  Computational Pipeline Scheduler </vt:lpstr>
      <vt:lpstr>Quote Callout</vt:lpstr>
      <vt:lpstr>Quote Callout</vt:lpstr>
      <vt:lpstr>Quote Callout</vt:lpstr>
      <vt:lpstr>Quote Callout</vt:lpstr>
      <vt:lpstr>Quote Callout</vt:lpstr>
      <vt:lpstr>Quote Callout</vt:lpstr>
      <vt:lpstr>PUTTING IT ALL TOGETHER</vt:lpstr>
      <vt:lpstr>Quote Callout</vt:lpstr>
      <vt:lpstr>Quote Callout</vt:lpstr>
      <vt:lpstr>Implementation </vt:lpstr>
      <vt:lpstr>Quote Callout</vt:lpstr>
      <vt:lpstr>Quote Callout</vt:lpstr>
      <vt:lpstr>Evaluation</vt:lpstr>
      <vt:lpstr>Quote Callout</vt:lpstr>
      <vt:lpstr>Quote Callout</vt:lpstr>
      <vt:lpstr>Quote Callout</vt:lpstr>
      <vt:lpstr>Quote Callout</vt:lpstr>
      <vt:lpstr>Quote Callout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 SLIDE (White on Maroon)</dc:title>
  <dc:creator>Shashwat Jain</dc:creator>
  <cp:lastModifiedBy>Jain, Shashwat</cp:lastModifiedBy>
  <cp:revision>44</cp:revision>
  <dcterms:modified xsi:type="dcterms:W3CDTF">2023-04-25T14:07:45Z</dcterms:modified>
</cp:coreProperties>
</file>